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1.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xml" ContentType="application/vnd.openxmlformats-officedocument.presentationml.tags+xml"/>
  <Override PartName="/ppt/notesSlides/notesSlide13.xml" ContentType="application/vnd.openxmlformats-officedocument.presentationml.notesSlide+xml"/>
  <Override PartName="/ppt/tags/tag2.xml" ContentType="application/vnd.openxmlformats-officedocument.presentationml.tags+xml"/>
  <Override PartName="/ppt/notesSlides/notesSlide14.xml" ContentType="application/vnd.openxmlformats-officedocument.presentationml.notesSlide+xml"/>
  <Override PartName="/ppt/tags/tag3.xml" ContentType="application/vnd.openxmlformats-officedocument.presentationml.tags+xml"/>
  <Override PartName="/ppt/notesSlides/notesSlide15.xml" ContentType="application/vnd.openxmlformats-officedocument.presentationml.notesSlide+xml"/>
  <Override PartName="/ppt/tags/tag4.xml" ContentType="application/vnd.openxmlformats-officedocument.presentationml.tags+xml"/>
  <Override PartName="/ppt/notesSlides/notesSlide16.xml" ContentType="application/vnd.openxmlformats-officedocument.presentationml.notesSlide+xml"/>
  <Override PartName="/ppt/tags/tag5.xml" ContentType="application/vnd.openxmlformats-officedocument.presentationml.tags+xml"/>
  <Override PartName="/ppt/notesSlides/notesSlide17.xml" ContentType="application/vnd.openxmlformats-officedocument.presentationml.notesSlide+xml"/>
  <Override PartName="/ppt/tags/tag6.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3"/>
  </p:notesMasterIdLst>
  <p:handoutMasterIdLst>
    <p:handoutMasterId r:id="rId24"/>
  </p:handoutMasterIdLst>
  <p:sldIdLst>
    <p:sldId id="688" r:id="rId2"/>
    <p:sldId id="692" r:id="rId3"/>
    <p:sldId id="773" r:id="rId4"/>
    <p:sldId id="723" r:id="rId5"/>
    <p:sldId id="275" r:id="rId6"/>
    <p:sldId id="698" r:id="rId7"/>
    <p:sldId id="721" r:id="rId8"/>
    <p:sldId id="746" r:id="rId9"/>
    <p:sldId id="747" r:id="rId10"/>
    <p:sldId id="749" r:id="rId11"/>
    <p:sldId id="765" r:id="rId12"/>
    <p:sldId id="771" r:id="rId13"/>
    <p:sldId id="766" r:id="rId14"/>
    <p:sldId id="767" r:id="rId15"/>
    <p:sldId id="768" r:id="rId16"/>
    <p:sldId id="769" r:id="rId17"/>
    <p:sldId id="770" r:id="rId18"/>
    <p:sldId id="764" r:id="rId19"/>
    <p:sldId id="756" r:id="rId20"/>
    <p:sldId id="772" r:id="rId21"/>
    <p:sldId id="539" r:id="rId22"/>
  </p:sldIdLst>
  <p:sldSz cx="9144000" cy="6858000" type="screen4x3"/>
  <p:notesSz cx="7077075" cy="9363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a:srgbClr val="323232"/>
    <a:srgbClr val="292929"/>
    <a:srgbClr val="00B0F0"/>
    <a:srgbClr val="476F64"/>
    <a:srgbClr val="ECECEC"/>
    <a:srgbClr val="5C5C5C"/>
    <a:srgbClr val="9F9F9F"/>
    <a:srgbClr val="848484"/>
    <a:srgbClr val="4D4D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752" autoAdjust="0"/>
    <p:restoredTop sz="81001" autoAdjust="0"/>
  </p:normalViewPr>
  <p:slideViewPr>
    <p:cSldViewPr>
      <p:cViewPr varScale="1">
        <p:scale>
          <a:sx n="54" d="100"/>
          <a:sy n="54" d="100"/>
        </p:scale>
        <p:origin x="1252" y="44"/>
      </p:cViewPr>
      <p:guideLst>
        <p:guide orient="horz" pos="2160"/>
        <p:guide pos="2880"/>
      </p:guideLst>
    </p:cSldViewPr>
  </p:slideViewPr>
  <p:outlineViewPr>
    <p:cViewPr>
      <p:scale>
        <a:sx n="33" d="100"/>
        <a:sy n="33" d="100"/>
      </p:scale>
      <p:origin x="0" y="-12372"/>
    </p:cViewPr>
  </p:outlineViewPr>
  <p:notesTextViewPr>
    <p:cViewPr>
      <p:scale>
        <a:sx n="100" d="100"/>
        <a:sy n="100" d="100"/>
      </p:scale>
      <p:origin x="0" y="0"/>
    </p:cViewPr>
  </p:notesTextViewPr>
  <p:sorterViewPr>
    <p:cViewPr>
      <p:scale>
        <a:sx n="120" d="100"/>
        <a:sy n="120" d="100"/>
      </p:scale>
      <p:origin x="0" y="-726"/>
    </p:cViewPr>
  </p:sorterViewPr>
  <p:notesViewPr>
    <p:cSldViewPr>
      <p:cViewPr varScale="1">
        <p:scale>
          <a:sx n="82" d="100"/>
          <a:sy n="82" d="100"/>
        </p:scale>
        <p:origin x="199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6733" cy="468154"/>
          </a:xfrm>
          <a:prstGeom prst="rect">
            <a:avLst/>
          </a:prstGeom>
        </p:spPr>
        <p:txBody>
          <a:bodyPr vert="horz" lIns="93932" tIns="46966" rIns="93932" bIns="46966" rtlCol="0"/>
          <a:lstStyle>
            <a:lvl1pPr algn="l">
              <a:defRPr sz="1200"/>
            </a:lvl1pPr>
          </a:lstStyle>
          <a:p>
            <a:endParaRPr lang="en-US" dirty="0"/>
          </a:p>
        </p:txBody>
      </p:sp>
      <p:sp>
        <p:nvSpPr>
          <p:cNvPr id="3" name="Date Placeholder 2"/>
          <p:cNvSpPr>
            <a:spLocks noGrp="1"/>
          </p:cNvSpPr>
          <p:nvPr>
            <p:ph type="dt" sz="quarter" idx="1"/>
          </p:nvPr>
        </p:nvSpPr>
        <p:spPr>
          <a:xfrm>
            <a:off x="4008705" y="0"/>
            <a:ext cx="3066733" cy="468154"/>
          </a:xfrm>
          <a:prstGeom prst="rect">
            <a:avLst/>
          </a:prstGeom>
        </p:spPr>
        <p:txBody>
          <a:bodyPr vert="horz" lIns="93932" tIns="46966" rIns="93932" bIns="46966" rtlCol="0"/>
          <a:lstStyle>
            <a:lvl1pPr algn="r">
              <a:defRPr sz="1200"/>
            </a:lvl1pPr>
          </a:lstStyle>
          <a:p>
            <a:fld id="{B24615BC-A7F7-4141-8802-5E7066E736F5}" type="datetimeFigureOut">
              <a:rPr lang="en-US" smtClean="0"/>
              <a:pPr/>
              <a:t>11/1/2021</a:t>
            </a:fld>
            <a:endParaRPr lang="en-US" dirty="0"/>
          </a:p>
        </p:txBody>
      </p:sp>
      <p:sp>
        <p:nvSpPr>
          <p:cNvPr id="4" name="Footer Placeholder 3"/>
          <p:cNvSpPr>
            <a:spLocks noGrp="1"/>
          </p:cNvSpPr>
          <p:nvPr>
            <p:ph type="ftr" sz="quarter" idx="2"/>
          </p:nvPr>
        </p:nvSpPr>
        <p:spPr>
          <a:xfrm>
            <a:off x="0" y="8893297"/>
            <a:ext cx="3066733" cy="468154"/>
          </a:xfrm>
          <a:prstGeom prst="rect">
            <a:avLst/>
          </a:prstGeom>
        </p:spPr>
        <p:txBody>
          <a:bodyPr vert="horz" lIns="93932" tIns="46966" rIns="93932" bIns="46966" rtlCol="0" anchor="b"/>
          <a:lstStyle>
            <a:lvl1pPr algn="l">
              <a:defRPr sz="1200"/>
            </a:lvl1pPr>
          </a:lstStyle>
          <a:p>
            <a:endParaRPr lang="en-US" dirty="0"/>
          </a:p>
        </p:txBody>
      </p:sp>
      <p:sp>
        <p:nvSpPr>
          <p:cNvPr id="5" name="Slide Number Placeholder 4"/>
          <p:cNvSpPr>
            <a:spLocks noGrp="1"/>
          </p:cNvSpPr>
          <p:nvPr>
            <p:ph type="sldNum" sz="quarter" idx="3"/>
          </p:nvPr>
        </p:nvSpPr>
        <p:spPr>
          <a:xfrm>
            <a:off x="4008705" y="8893297"/>
            <a:ext cx="3066733" cy="468154"/>
          </a:xfrm>
          <a:prstGeom prst="rect">
            <a:avLst/>
          </a:prstGeom>
        </p:spPr>
        <p:txBody>
          <a:bodyPr vert="horz" lIns="93932" tIns="46966" rIns="93932" bIns="46966" rtlCol="0" anchor="b"/>
          <a:lstStyle>
            <a:lvl1pPr algn="r">
              <a:defRPr sz="1200"/>
            </a:lvl1pPr>
          </a:lstStyle>
          <a:p>
            <a:fld id="{991D377F-C77F-467C-B51F-B846E35A5B99}" type="slidenum">
              <a:rPr lang="en-US" smtClean="0"/>
              <a:pPr/>
              <a:t>‹#›</a:t>
            </a:fld>
            <a:endParaRPr lang="en-US" dirty="0"/>
          </a:p>
        </p:txBody>
      </p:sp>
    </p:spTree>
    <p:extLst>
      <p:ext uri="{BB962C8B-B14F-4D97-AF65-F5344CB8AC3E}">
        <p14:creationId xmlns:p14="http://schemas.microsoft.com/office/powerpoint/2010/main" val="199924965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G>
</file>

<file path=ppt/media/image13.png>
</file>

<file path=ppt/media/image14.png>
</file>

<file path=ppt/media/image15.png>
</file>

<file path=ppt/media/image2.jpg>
</file>

<file path=ppt/media/image3.png>
</file>

<file path=ppt/media/image4.jpe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6733" cy="468154"/>
          </a:xfrm>
          <a:prstGeom prst="rect">
            <a:avLst/>
          </a:prstGeom>
        </p:spPr>
        <p:txBody>
          <a:bodyPr vert="horz" lIns="93932" tIns="46966" rIns="93932" bIns="46966" rtlCol="0"/>
          <a:lstStyle>
            <a:lvl1pPr algn="l">
              <a:defRPr sz="1200"/>
            </a:lvl1pPr>
          </a:lstStyle>
          <a:p>
            <a:endParaRPr lang="en-US" dirty="0"/>
          </a:p>
        </p:txBody>
      </p:sp>
      <p:sp>
        <p:nvSpPr>
          <p:cNvPr id="3" name="Date Placeholder 2"/>
          <p:cNvSpPr>
            <a:spLocks noGrp="1"/>
          </p:cNvSpPr>
          <p:nvPr>
            <p:ph type="dt" idx="1"/>
          </p:nvPr>
        </p:nvSpPr>
        <p:spPr>
          <a:xfrm>
            <a:off x="4008705" y="0"/>
            <a:ext cx="3066733" cy="468154"/>
          </a:xfrm>
          <a:prstGeom prst="rect">
            <a:avLst/>
          </a:prstGeom>
        </p:spPr>
        <p:txBody>
          <a:bodyPr vert="horz" lIns="93932" tIns="46966" rIns="93932" bIns="46966" rtlCol="0"/>
          <a:lstStyle>
            <a:lvl1pPr algn="r">
              <a:defRPr sz="1200"/>
            </a:lvl1pPr>
          </a:lstStyle>
          <a:p>
            <a:fld id="{35A9D339-D67F-4D51-A3D4-ACE6BD59A55A}" type="datetimeFigureOut">
              <a:rPr lang="en-US" smtClean="0"/>
              <a:pPr/>
              <a:t>11/1/2021</a:t>
            </a:fld>
            <a:endParaRPr lang="en-US" dirty="0"/>
          </a:p>
        </p:txBody>
      </p:sp>
      <p:sp>
        <p:nvSpPr>
          <p:cNvPr id="4" name="Slide Image Placeholder 3"/>
          <p:cNvSpPr>
            <a:spLocks noGrp="1" noRot="1" noChangeAspect="1"/>
          </p:cNvSpPr>
          <p:nvPr>
            <p:ph type="sldImg" idx="2"/>
          </p:nvPr>
        </p:nvSpPr>
        <p:spPr>
          <a:xfrm>
            <a:off x="1196975" y="701675"/>
            <a:ext cx="4683125" cy="3511550"/>
          </a:xfrm>
          <a:prstGeom prst="rect">
            <a:avLst/>
          </a:prstGeom>
          <a:noFill/>
          <a:ln w="12700">
            <a:solidFill>
              <a:prstClr val="black"/>
            </a:solidFill>
          </a:ln>
        </p:spPr>
        <p:txBody>
          <a:bodyPr vert="horz" lIns="93932" tIns="46966" rIns="93932" bIns="46966" rtlCol="0" anchor="ctr"/>
          <a:lstStyle/>
          <a:p>
            <a:endParaRPr lang="en-US" dirty="0"/>
          </a:p>
        </p:txBody>
      </p:sp>
      <p:sp>
        <p:nvSpPr>
          <p:cNvPr id="5" name="Notes Placeholder 4"/>
          <p:cNvSpPr>
            <a:spLocks noGrp="1"/>
          </p:cNvSpPr>
          <p:nvPr>
            <p:ph type="body" sz="quarter" idx="3"/>
          </p:nvPr>
        </p:nvSpPr>
        <p:spPr>
          <a:xfrm>
            <a:off x="707708" y="4447461"/>
            <a:ext cx="5661660" cy="4213384"/>
          </a:xfrm>
          <a:prstGeom prst="rect">
            <a:avLst/>
          </a:prstGeom>
        </p:spPr>
        <p:txBody>
          <a:bodyPr vert="horz" lIns="93932" tIns="46966" rIns="93932" bIns="4696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93297"/>
            <a:ext cx="3066733" cy="468154"/>
          </a:xfrm>
          <a:prstGeom prst="rect">
            <a:avLst/>
          </a:prstGeom>
        </p:spPr>
        <p:txBody>
          <a:bodyPr vert="horz" lIns="93932" tIns="46966" rIns="93932" bIns="46966" rtlCol="0" anchor="b"/>
          <a:lstStyle>
            <a:lvl1pPr algn="l">
              <a:defRPr sz="1200"/>
            </a:lvl1pPr>
          </a:lstStyle>
          <a:p>
            <a:endParaRPr lang="en-US" dirty="0"/>
          </a:p>
        </p:txBody>
      </p:sp>
      <p:sp>
        <p:nvSpPr>
          <p:cNvPr id="7" name="Slide Number Placeholder 6"/>
          <p:cNvSpPr>
            <a:spLocks noGrp="1"/>
          </p:cNvSpPr>
          <p:nvPr>
            <p:ph type="sldNum" sz="quarter" idx="5"/>
          </p:nvPr>
        </p:nvSpPr>
        <p:spPr>
          <a:xfrm>
            <a:off x="4008705" y="8893297"/>
            <a:ext cx="3066733" cy="468154"/>
          </a:xfrm>
          <a:prstGeom prst="rect">
            <a:avLst/>
          </a:prstGeom>
        </p:spPr>
        <p:txBody>
          <a:bodyPr vert="horz" lIns="93932" tIns="46966" rIns="93932" bIns="46966" rtlCol="0" anchor="b"/>
          <a:lstStyle>
            <a:lvl1pPr algn="r">
              <a:defRPr sz="1200"/>
            </a:lvl1pPr>
          </a:lstStyle>
          <a:p>
            <a:fld id="{E2135F87-7316-4A92-BE39-3FDB03F83029}" type="slidenum">
              <a:rPr lang="en-US" smtClean="0"/>
              <a:pPr/>
              <a:t>‹#›</a:t>
            </a:fld>
            <a:endParaRPr lang="en-US" dirty="0"/>
          </a:p>
        </p:txBody>
      </p:sp>
    </p:spTree>
    <p:extLst>
      <p:ext uri="{BB962C8B-B14F-4D97-AF65-F5344CB8AC3E}">
        <p14:creationId xmlns:p14="http://schemas.microsoft.com/office/powerpoint/2010/main" val="26357433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C495AC02-6019-4DFD-995E-F20783093863}" type="slidenum">
              <a:rPr lang="en-US" smtClean="0"/>
              <a:pPr>
                <a:defRPr/>
              </a:pPr>
              <a:t>1</a:t>
            </a:fld>
            <a:endParaRPr lang="en-US" dirty="0"/>
          </a:p>
        </p:txBody>
      </p:sp>
    </p:spTree>
    <p:extLst>
      <p:ext uri="{BB962C8B-B14F-4D97-AF65-F5344CB8AC3E}">
        <p14:creationId xmlns:p14="http://schemas.microsoft.com/office/powerpoint/2010/main" val="1234568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C495AC02-6019-4DFD-995E-F20783093863}" type="slidenum">
              <a:rPr lang="en-US" smtClean="0"/>
              <a:pPr>
                <a:defRPr/>
              </a:pPr>
              <a:t>10</a:t>
            </a:fld>
            <a:endParaRPr lang="en-US" dirty="0"/>
          </a:p>
        </p:txBody>
      </p:sp>
    </p:spTree>
    <p:extLst>
      <p:ext uri="{BB962C8B-B14F-4D97-AF65-F5344CB8AC3E}">
        <p14:creationId xmlns:p14="http://schemas.microsoft.com/office/powerpoint/2010/main" val="12822044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a:solidFill>
                  <a:srgbClr val="080808"/>
                </a:solidFill>
              </a:rPr>
              <a:t>6,221  </a:t>
            </a:r>
            <a:r>
              <a:rPr lang="en-US" sz="3200" dirty="0">
                <a:solidFill>
                  <a:srgbClr val="080808"/>
                </a:solidFill>
              </a:rPr>
              <a:t>records resolved through FO review</a:t>
            </a:r>
          </a:p>
          <a:p>
            <a:endParaRPr lang="en-US" sz="3200" dirty="0">
              <a:solidFill>
                <a:srgbClr val="080808"/>
              </a:solidFill>
            </a:endParaRPr>
          </a:p>
          <a:p>
            <a:r>
              <a:rPr lang="en-US" sz="3200" dirty="0">
                <a:solidFill>
                  <a:srgbClr val="080808"/>
                </a:solidFill>
              </a:rPr>
              <a:t>6.5% of the records could not be resolved and were adjusted for</a:t>
            </a:r>
          </a:p>
          <a:p>
            <a:endParaRPr lang="en-US" dirty="0">
              <a:solidFill>
                <a:srgbClr val="080808"/>
              </a:solidFill>
            </a:endParaRPr>
          </a:p>
          <a:p>
            <a:r>
              <a:rPr lang="en-US" sz="3200" dirty="0">
                <a:solidFill>
                  <a:srgbClr val="080808"/>
                </a:solidFill>
              </a:rPr>
              <a:t>Less than 1% of the records had incorrect linkages</a:t>
            </a:r>
          </a:p>
          <a:p>
            <a:endParaRPr lang="en-US" sz="3200" dirty="0">
              <a:solidFill>
                <a:srgbClr val="080808"/>
              </a:solidFill>
            </a:endParaRPr>
          </a:p>
          <a:p>
            <a:r>
              <a:rPr lang="en-US" sz="3200" dirty="0">
                <a:solidFill>
                  <a:srgbClr val="080808"/>
                </a:solidFill>
              </a:rPr>
              <a:t>338 both Census and JAS are correct (5%)</a:t>
            </a:r>
          </a:p>
          <a:p>
            <a:pPr lvl="1"/>
            <a:r>
              <a:rPr lang="en-US" dirty="0">
                <a:solidFill>
                  <a:srgbClr val="080808"/>
                </a:solidFill>
              </a:rPr>
              <a:t>176 were non-farms on the JAS and farms on Census</a:t>
            </a:r>
          </a:p>
          <a:p>
            <a:pPr lvl="1"/>
            <a:r>
              <a:rPr lang="en-US" dirty="0">
                <a:solidFill>
                  <a:srgbClr val="080808"/>
                </a:solidFill>
              </a:rPr>
              <a:t>162 were farms on JAS and non-farms on Census</a:t>
            </a:r>
            <a:endParaRPr lang="en-US" sz="3200" dirty="0">
              <a:solidFill>
                <a:srgbClr val="080808"/>
              </a:solidFill>
            </a:endParaRPr>
          </a:p>
          <a:p>
            <a:endParaRPr lang="en-US" dirty="0"/>
          </a:p>
        </p:txBody>
      </p:sp>
      <p:sp>
        <p:nvSpPr>
          <p:cNvPr id="4" name="Slide Number Placeholder 3"/>
          <p:cNvSpPr>
            <a:spLocks noGrp="1"/>
          </p:cNvSpPr>
          <p:nvPr>
            <p:ph type="sldNum" sz="quarter" idx="10"/>
          </p:nvPr>
        </p:nvSpPr>
        <p:spPr/>
        <p:txBody>
          <a:bodyPr/>
          <a:lstStyle/>
          <a:p>
            <a:pPr>
              <a:defRPr/>
            </a:pPr>
            <a:fld id="{C495AC02-6019-4DFD-995E-F20783093863}" type="slidenum">
              <a:rPr lang="en-US" smtClean="0"/>
              <a:pPr>
                <a:defRPr/>
              </a:pPr>
              <a:t>11</a:t>
            </a:fld>
            <a:endParaRPr lang="en-US" dirty="0"/>
          </a:p>
        </p:txBody>
      </p:sp>
    </p:spTree>
    <p:extLst>
      <p:ext uri="{BB962C8B-B14F-4D97-AF65-F5344CB8AC3E}">
        <p14:creationId xmlns:p14="http://schemas.microsoft.com/office/powerpoint/2010/main" val="1501460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a:solidFill>
                  <a:srgbClr val="080808"/>
                </a:solidFill>
              </a:rPr>
              <a:t>6,221  </a:t>
            </a:r>
            <a:r>
              <a:rPr lang="en-US" sz="3200" dirty="0">
                <a:solidFill>
                  <a:srgbClr val="080808"/>
                </a:solidFill>
              </a:rPr>
              <a:t>records resolved through FO review</a:t>
            </a:r>
          </a:p>
          <a:p>
            <a:endParaRPr lang="en-US" sz="3200" dirty="0">
              <a:solidFill>
                <a:srgbClr val="080808"/>
              </a:solidFill>
            </a:endParaRPr>
          </a:p>
          <a:p>
            <a:r>
              <a:rPr lang="en-US" sz="3200" dirty="0">
                <a:solidFill>
                  <a:srgbClr val="080808"/>
                </a:solidFill>
              </a:rPr>
              <a:t>6.5% of the records could not be resolved and were adjusted for</a:t>
            </a:r>
          </a:p>
          <a:p>
            <a:endParaRPr lang="en-US" dirty="0">
              <a:solidFill>
                <a:srgbClr val="080808"/>
              </a:solidFill>
            </a:endParaRPr>
          </a:p>
          <a:p>
            <a:r>
              <a:rPr lang="en-US" sz="3200" dirty="0">
                <a:solidFill>
                  <a:srgbClr val="080808"/>
                </a:solidFill>
              </a:rPr>
              <a:t>Less than 1% of the records had incorrect linkages</a:t>
            </a:r>
          </a:p>
          <a:p>
            <a:endParaRPr lang="en-US" sz="3200" dirty="0">
              <a:solidFill>
                <a:srgbClr val="080808"/>
              </a:solidFill>
            </a:endParaRPr>
          </a:p>
          <a:p>
            <a:r>
              <a:rPr lang="en-US" sz="3200" dirty="0">
                <a:solidFill>
                  <a:srgbClr val="080808"/>
                </a:solidFill>
              </a:rPr>
              <a:t>338 both Census and JAS are correct (5%)</a:t>
            </a:r>
          </a:p>
          <a:p>
            <a:pPr lvl="1"/>
            <a:r>
              <a:rPr lang="en-US" dirty="0">
                <a:solidFill>
                  <a:srgbClr val="080808"/>
                </a:solidFill>
              </a:rPr>
              <a:t>176 were non-farms on the JAS and farms on Census</a:t>
            </a:r>
          </a:p>
          <a:p>
            <a:pPr lvl="1"/>
            <a:r>
              <a:rPr lang="en-US" dirty="0">
                <a:solidFill>
                  <a:srgbClr val="080808"/>
                </a:solidFill>
              </a:rPr>
              <a:t>162 were farms on JAS and non-farms on Census</a:t>
            </a:r>
            <a:endParaRPr lang="en-US" sz="3200" dirty="0">
              <a:solidFill>
                <a:srgbClr val="080808"/>
              </a:solidFill>
            </a:endParaRPr>
          </a:p>
          <a:p>
            <a:endParaRPr lang="en-US" dirty="0"/>
          </a:p>
        </p:txBody>
      </p:sp>
      <p:sp>
        <p:nvSpPr>
          <p:cNvPr id="4" name="Slide Number Placeholder 3"/>
          <p:cNvSpPr>
            <a:spLocks noGrp="1"/>
          </p:cNvSpPr>
          <p:nvPr>
            <p:ph type="sldNum" sz="quarter" idx="10"/>
          </p:nvPr>
        </p:nvSpPr>
        <p:spPr/>
        <p:txBody>
          <a:bodyPr/>
          <a:lstStyle/>
          <a:p>
            <a:pPr>
              <a:defRPr/>
            </a:pPr>
            <a:fld id="{C495AC02-6019-4DFD-995E-F20783093863}" type="slidenum">
              <a:rPr lang="en-US" smtClean="0"/>
              <a:pPr>
                <a:defRPr/>
              </a:pPr>
              <a:t>12</a:t>
            </a:fld>
            <a:endParaRPr lang="en-US" dirty="0"/>
          </a:p>
        </p:txBody>
      </p:sp>
    </p:spTree>
    <p:extLst>
      <p:ext uri="{BB962C8B-B14F-4D97-AF65-F5344CB8AC3E}">
        <p14:creationId xmlns:p14="http://schemas.microsoft.com/office/powerpoint/2010/main" val="15910624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135F87-7316-4A92-BE39-3FDB03F83029}" type="slidenum">
              <a:rPr lang="en-US" smtClean="0"/>
              <a:pPr/>
              <a:t>13</a:t>
            </a:fld>
            <a:endParaRPr lang="en-US" dirty="0"/>
          </a:p>
        </p:txBody>
      </p:sp>
    </p:spTree>
    <p:extLst>
      <p:ext uri="{BB962C8B-B14F-4D97-AF65-F5344CB8AC3E}">
        <p14:creationId xmlns:p14="http://schemas.microsoft.com/office/powerpoint/2010/main" val="14202006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135F87-7316-4A92-BE39-3FDB03F83029}" type="slidenum">
              <a:rPr lang="en-US" smtClean="0"/>
              <a:pPr/>
              <a:t>14</a:t>
            </a:fld>
            <a:endParaRPr lang="en-US" dirty="0"/>
          </a:p>
        </p:txBody>
      </p:sp>
    </p:spTree>
    <p:extLst>
      <p:ext uri="{BB962C8B-B14F-4D97-AF65-F5344CB8AC3E}">
        <p14:creationId xmlns:p14="http://schemas.microsoft.com/office/powerpoint/2010/main" val="32302477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135F87-7316-4A92-BE39-3FDB03F83029}" type="slidenum">
              <a:rPr lang="en-US" smtClean="0"/>
              <a:pPr/>
              <a:t>15</a:t>
            </a:fld>
            <a:endParaRPr lang="en-US" dirty="0"/>
          </a:p>
        </p:txBody>
      </p:sp>
    </p:spTree>
    <p:extLst>
      <p:ext uri="{BB962C8B-B14F-4D97-AF65-F5344CB8AC3E}">
        <p14:creationId xmlns:p14="http://schemas.microsoft.com/office/powerpoint/2010/main" val="1037088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FF0000"/>
                </a:solidFill>
              </a:rPr>
              <a:t>The 2017 demographics section of the Census of Agriculture questionnaire was redesigned to allow up to </a:t>
            </a:r>
            <a:r>
              <a:rPr lang="en-US" b="1" dirty="0">
                <a:solidFill>
                  <a:srgbClr val="FF0000"/>
                </a:solidFill>
              </a:rPr>
              <a:t>four principal producers </a:t>
            </a:r>
            <a:r>
              <a:rPr lang="en-US" dirty="0">
                <a:solidFill>
                  <a:srgbClr val="FF0000"/>
                </a:solidFill>
              </a:rPr>
              <a:t>per farm</a:t>
            </a:r>
            <a:endParaRPr lang="en-US" dirty="0"/>
          </a:p>
        </p:txBody>
      </p:sp>
      <p:sp>
        <p:nvSpPr>
          <p:cNvPr id="4" name="Slide Number Placeholder 3"/>
          <p:cNvSpPr>
            <a:spLocks noGrp="1"/>
          </p:cNvSpPr>
          <p:nvPr>
            <p:ph type="sldNum" sz="quarter" idx="10"/>
          </p:nvPr>
        </p:nvSpPr>
        <p:spPr/>
        <p:txBody>
          <a:bodyPr/>
          <a:lstStyle/>
          <a:p>
            <a:fld id="{E2135F87-7316-4A92-BE39-3FDB03F83029}" type="slidenum">
              <a:rPr lang="en-US" smtClean="0"/>
              <a:pPr/>
              <a:t>16</a:t>
            </a:fld>
            <a:endParaRPr lang="en-US" dirty="0"/>
          </a:p>
        </p:txBody>
      </p:sp>
    </p:spTree>
    <p:extLst>
      <p:ext uri="{BB962C8B-B14F-4D97-AF65-F5344CB8AC3E}">
        <p14:creationId xmlns:p14="http://schemas.microsoft.com/office/powerpoint/2010/main" val="2069948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These are percentages of demographics of the primary</a:t>
            </a:r>
            <a:r>
              <a:rPr lang="en-US" baseline="0" dirty="0"/>
              <a:t> operators of the farms.  They are mostly male, non-</a:t>
            </a:r>
            <a:r>
              <a:rPr lang="en-US" baseline="0" dirty="0" err="1"/>
              <a:t>hispanic</a:t>
            </a:r>
            <a:r>
              <a:rPr lang="en-US" baseline="0" dirty="0"/>
              <a:t>, and white farmers, but these percentages are very similar to the </a:t>
            </a:r>
            <a:r>
              <a:rPr lang="en-US" baseline="0" dirty="0" err="1"/>
              <a:t>u.s</a:t>
            </a:r>
            <a:r>
              <a:rPr lang="en-US" baseline="0" dirty="0"/>
              <a:t>. farms percentages.</a:t>
            </a:r>
            <a:endParaRPr lang="en-US" dirty="0"/>
          </a:p>
        </p:txBody>
      </p:sp>
      <p:sp>
        <p:nvSpPr>
          <p:cNvPr id="4" name="Slide Number Placeholder 3"/>
          <p:cNvSpPr>
            <a:spLocks noGrp="1"/>
          </p:cNvSpPr>
          <p:nvPr>
            <p:ph type="sldNum" sz="quarter" idx="10"/>
          </p:nvPr>
        </p:nvSpPr>
        <p:spPr/>
        <p:txBody>
          <a:bodyPr/>
          <a:lstStyle/>
          <a:p>
            <a:pPr>
              <a:defRPr/>
            </a:pPr>
            <a:fld id="{C495AC02-6019-4DFD-995E-F20783093863}" type="slidenum">
              <a:rPr lang="en-US" smtClean="0"/>
              <a:pPr>
                <a:defRPr/>
              </a:pPr>
              <a:t>17</a:t>
            </a:fld>
            <a:endParaRPr lang="en-US" dirty="0"/>
          </a:p>
        </p:txBody>
      </p:sp>
    </p:spTree>
    <p:extLst>
      <p:ext uri="{BB962C8B-B14F-4D97-AF65-F5344CB8AC3E}">
        <p14:creationId xmlns:p14="http://schemas.microsoft.com/office/powerpoint/2010/main" val="24236648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This shows the distribution of the age of the primary operators of the farms.  The resolved</a:t>
            </a:r>
            <a:r>
              <a:rPr lang="en-US" baseline="0" dirty="0"/>
              <a:t> records are a higher percentage of the older farmers.</a:t>
            </a:r>
            <a:endParaRPr lang="en-US" dirty="0"/>
          </a:p>
        </p:txBody>
      </p:sp>
      <p:sp>
        <p:nvSpPr>
          <p:cNvPr id="4" name="Slide Number Placeholder 3"/>
          <p:cNvSpPr>
            <a:spLocks noGrp="1"/>
          </p:cNvSpPr>
          <p:nvPr>
            <p:ph type="sldNum" sz="quarter" idx="10"/>
          </p:nvPr>
        </p:nvSpPr>
        <p:spPr/>
        <p:txBody>
          <a:bodyPr/>
          <a:lstStyle/>
          <a:p>
            <a:pPr>
              <a:defRPr/>
            </a:pPr>
            <a:fld id="{C495AC02-6019-4DFD-995E-F20783093863}" type="slidenum">
              <a:rPr lang="en-US" smtClean="0"/>
              <a:pPr>
                <a:defRPr/>
              </a:pPr>
              <a:t>18</a:t>
            </a:fld>
            <a:endParaRPr lang="en-US" dirty="0"/>
          </a:p>
        </p:txBody>
      </p:sp>
    </p:spTree>
    <p:extLst>
      <p:ext uri="{BB962C8B-B14F-4D97-AF65-F5344CB8AC3E}">
        <p14:creationId xmlns:p14="http://schemas.microsoft.com/office/powerpoint/2010/main" val="18372031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C495AC02-6019-4DFD-995E-F20783093863}" type="slidenum">
              <a:rPr lang="en-US" smtClean="0"/>
              <a:pPr>
                <a:defRPr/>
              </a:pPr>
              <a:t>19</a:t>
            </a:fld>
            <a:endParaRPr lang="en-US" dirty="0"/>
          </a:p>
        </p:txBody>
      </p:sp>
    </p:spTree>
    <p:extLst>
      <p:ext uri="{BB962C8B-B14F-4D97-AF65-F5344CB8AC3E}">
        <p14:creationId xmlns:p14="http://schemas.microsoft.com/office/powerpoint/2010/main" val="37075049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a:t>NASS’s Census of Agriculture is conducted every 5 years, in years ending in 2 and 7.  It is a count of all U.S. Agricultural operations with $1000 or more in sales.  It collects information on agricultural operation’s commodities and operator demographics.  It is our only source of uniform, comprehensive agricultural data for every county or county equivalent in the U.S.  It </a:t>
            </a:r>
            <a:r>
              <a:rPr lang="en-US" baseline="0" dirty="0" err="1"/>
              <a:t>beegins</a:t>
            </a:r>
            <a:r>
              <a:rPr lang="en-US" baseline="0" dirty="0"/>
              <a:t> with a list-based frame, which we refer to as the Census Mailing List, or CML for short.  It is primarily mail data collection.</a:t>
            </a:r>
          </a:p>
        </p:txBody>
      </p:sp>
      <p:sp>
        <p:nvSpPr>
          <p:cNvPr id="4" name="Slide Number Placeholder 3"/>
          <p:cNvSpPr>
            <a:spLocks noGrp="1"/>
          </p:cNvSpPr>
          <p:nvPr>
            <p:ph type="sldNum" sz="quarter" idx="10"/>
          </p:nvPr>
        </p:nvSpPr>
        <p:spPr/>
        <p:txBody>
          <a:bodyPr/>
          <a:lstStyle/>
          <a:p>
            <a:fld id="{9AA7699A-140E-4183-ACAF-039C4105AFD1}" type="slidenum">
              <a:rPr lang="en-US" smtClean="0"/>
              <a:pPr/>
              <a:t>2</a:t>
            </a:fld>
            <a:endParaRPr lang="en-US"/>
          </a:p>
        </p:txBody>
      </p:sp>
    </p:spTree>
    <p:extLst>
      <p:ext uri="{BB962C8B-B14F-4D97-AF65-F5344CB8AC3E}">
        <p14:creationId xmlns:p14="http://schemas.microsoft.com/office/powerpoint/2010/main" val="21081043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C495AC02-6019-4DFD-995E-F20783093863}" type="slidenum">
              <a:rPr lang="en-US" smtClean="0"/>
              <a:pPr>
                <a:defRPr/>
              </a:pPr>
              <a:t>20</a:t>
            </a:fld>
            <a:endParaRPr lang="en-US" dirty="0"/>
          </a:p>
        </p:txBody>
      </p:sp>
    </p:spTree>
    <p:extLst>
      <p:ext uri="{BB962C8B-B14F-4D97-AF65-F5344CB8AC3E}">
        <p14:creationId xmlns:p14="http://schemas.microsoft.com/office/powerpoint/2010/main" val="16756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2135F87-7316-4A92-BE39-3FDB03F83029}" type="slidenum">
              <a:rPr lang="en-US" smtClean="0"/>
              <a:pPr/>
              <a:t>21</a:t>
            </a:fld>
            <a:endParaRPr lang="en-US" dirty="0"/>
          </a:p>
        </p:txBody>
      </p:sp>
    </p:spTree>
    <p:extLst>
      <p:ext uri="{BB962C8B-B14F-4D97-AF65-F5344CB8AC3E}">
        <p14:creationId xmlns:p14="http://schemas.microsoft.com/office/powerpoint/2010/main" val="24219559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a:t>NASS’s Census of Agriculture is conducted every 5 years, in years ending in 2 and 7.  It is a count of all U.S. Agricultural operations with $1000 or more in sales.  It collects information on agricultural operation’s commodities and operator demographics.  It is our only source of uniform, comprehensive agricultural data for every county or county equivalent in the U.S.  It </a:t>
            </a:r>
            <a:r>
              <a:rPr lang="en-US" baseline="0" dirty="0" err="1"/>
              <a:t>beegins</a:t>
            </a:r>
            <a:r>
              <a:rPr lang="en-US" baseline="0" dirty="0"/>
              <a:t> with a list-based frame, which we refer to as the Census Mailing List, or CML for short.  It is primarily mail data collection.</a:t>
            </a:r>
          </a:p>
        </p:txBody>
      </p:sp>
      <p:sp>
        <p:nvSpPr>
          <p:cNvPr id="4" name="Slide Number Placeholder 3"/>
          <p:cNvSpPr>
            <a:spLocks noGrp="1"/>
          </p:cNvSpPr>
          <p:nvPr>
            <p:ph type="sldNum" sz="quarter" idx="10"/>
          </p:nvPr>
        </p:nvSpPr>
        <p:spPr/>
        <p:txBody>
          <a:bodyPr/>
          <a:lstStyle/>
          <a:p>
            <a:fld id="{9AA7699A-140E-4183-ACAF-039C4105AFD1}" type="slidenum">
              <a:rPr lang="en-US" smtClean="0"/>
              <a:pPr/>
              <a:t>3</a:t>
            </a:fld>
            <a:endParaRPr lang="en-US"/>
          </a:p>
        </p:txBody>
      </p:sp>
    </p:spTree>
    <p:extLst>
      <p:ext uri="{BB962C8B-B14F-4D97-AF65-F5344CB8AC3E}">
        <p14:creationId xmlns:p14="http://schemas.microsoft.com/office/powerpoint/2010/main" val="42668484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135F87-7316-4A92-BE39-3FDB03F83029}" type="slidenum">
              <a:rPr lang="en-US" smtClean="0"/>
              <a:pPr/>
              <a:t>4</a:t>
            </a:fld>
            <a:endParaRPr lang="en-US" dirty="0"/>
          </a:p>
        </p:txBody>
      </p:sp>
    </p:spTree>
    <p:extLst>
      <p:ext uri="{BB962C8B-B14F-4D97-AF65-F5344CB8AC3E}">
        <p14:creationId xmlns:p14="http://schemas.microsoft.com/office/powerpoint/2010/main" val="17127721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account for these sources of error, we use a method called Dual System Estimation (or Capture Recapture). These methods were used in 2012, as well as by the Census Bureau and in many wildlife population estimates. DSE requires two capture events, or in or case,  lists or surveys in order to estimate the total number of farms. The two that we use are the Census of Agriculture and the JAS and ACES (combined as a single dataset). Several assumptions must be made about these surveys in order for our estimates to be valid. 1) The surveys must be independent from one another. That is, if a farm is captured (surveyed and responds) to one survey, it does not affect its likelihood of being captured by the second survey. In our case, we have independence because the JAS is areal and the Census is list-based. The second assumption that we must make is that the proportion of Census farms captured by the JAS is the same as the proportion of U.S. farms captured by the Census. </a:t>
            </a:r>
          </a:p>
        </p:txBody>
      </p:sp>
      <p:sp>
        <p:nvSpPr>
          <p:cNvPr id="4" name="Slide Number Placeholder 3"/>
          <p:cNvSpPr>
            <a:spLocks noGrp="1"/>
          </p:cNvSpPr>
          <p:nvPr>
            <p:ph type="sldNum" sz="quarter" idx="10"/>
          </p:nvPr>
        </p:nvSpPr>
        <p:spPr/>
        <p:txBody>
          <a:bodyPr/>
          <a:lstStyle/>
          <a:p>
            <a:fld id="{3F787282-90D8-4BC8-9F5B-B95B2900ACAC}" type="slidenum">
              <a:rPr lang="en-US" smtClean="0"/>
              <a:pPr/>
              <a:t>5</a:t>
            </a:fld>
            <a:endParaRPr lang="en-US"/>
          </a:p>
        </p:txBody>
      </p:sp>
    </p:spTree>
    <p:extLst>
      <p:ext uri="{BB962C8B-B14F-4D97-AF65-F5344CB8AC3E}">
        <p14:creationId xmlns:p14="http://schemas.microsoft.com/office/powerpoint/2010/main" val="1064012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lvl="1" defTabSz="939253"/>
            <a:r>
              <a:rPr lang="en-US" dirty="0"/>
              <a:t>Here you see an example of a segment in the JAS,</a:t>
            </a:r>
            <a:r>
              <a:rPr lang="en-US" baseline="0" dirty="0"/>
              <a:t> which is the sampled piece of land.  The sampled segments are divided into tracts that represent unique land operating arrangements.  The survey is conducted through in-person interviews.   The segments are pre-screened as agricultural or non-agricultural.  The non-agricultural tracts are classified as either having </a:t>
            </a:r>
            <a:r>
              <a:rPr lang="en-US" baseline="0" dirty="0" err="1"/>
              <a:t>potention</a:t>
            </a:r>
            <a:r>
              <a:rPr lang="en-US" baseline="0" dirty="0"/>
              <a:t> for agriculture, with unknown potential or with no potential.  Then the crop and livestock information is collected only on the operations that are determined to be agricultural.  </a:t>
            </a:r>
            <a:endParaRPr lang="en-US" dirty="0"/>
          </a:p>
        </p:txBody>
      </p:sp>
      <p:sp>
        <p:nvSpPr>
          <p:cNvPr id="4" name="Slide Number Placeholder 3"/>
          <p:cNvSpPr>
            <a:spLocks noGrp="1"/>
          </p:cNvSpPr>
          <p:nvPr>
            <p:ph type="sldNum" sz="quarter" idx="10"/>
          </p:nvPr>
        </p:nvSpPr>
        <p:spPr/>
        <p:txBody>
          <a:bodyPr/>
          <a:lstStyle/>
          <a:p>
            <a:fld id="{032A0DF8-E073-4EA9-BF61-FA2AB81F6E36}" type="slidenum">
              <a:rPr lang="en-US" smtClean="0"/>
              <a:pPr/>
              <a:t>6</a:t>
            </a:fld>
            <a:endParaRPr lang="en-US" dirty="0"/>
          </a:p>
        </p:txBody>
      </p:sp>
    </p:spTree>
    <p:extLst>
      <p:ext uri="{BB962C8B-B14F-4D97-AF65-F5344CB8AC3E}">
        <p14:creationId xmlns:p14="http://schemas.microsoft.com/office/powerpoint/2010/main" val="37606423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lvl="1" defTabSz="939253"/>
            <a:r>
              <a:rPr lang="en-US" dirty="0"/>
              <a:t>Here you see an example of a segment in the JAS,</a:t>
            </a:r>
            <a:r>
              <a:rPr lang="en-US" baseline="0" dirty="0"/>
              <a:t> which is the sampled piece of land.  The sampled segments are divided into tracts that represent unique land operating arrangements.  The survey is conducted through in-person interviews.   The segments are pre-screened as agricultural or non-agricultural.  The non-agricultural tracts are classified as either having </a:t>
            </a:r>
            <a:r>
              <a:rPr lang="en-US" baseline="0" dirty="0" err="1"/>
              <a:t>potention</a:t>
            </a:r>
            <a:r>
              <a:rPr lang="en-US" baseline="0" dirty="0"/>
              <a:t> for agriculture, with unknown potential or with no potential.  Then the crop and livestock information is collected only on the operations that are determined to be agricultural.  </a:t>
            </a:r>
            <a:endParaRPr lang="en-US" dirty="0"/>
          </a:p>
        </p:txBody>
      </p:sp>
      <p:sp>
        <p:nvSpPr>
          <p:cNvPr id="4" name="Slide Number Placeholder 3"/>
          <p:cNvSpPr>
            <a:spLocks noGrp="1"/>
          </p:cNvSpPr>
          <p:nvPr>
            <p:ph type="sldNum" sz="quarter" idx="10"/>
          </p:nvPr>
        </p:nvSpPr>
        <p:spPr/>
        <p:txBody>
          <a:bodyPr/>
          <a:lstStyle/>
          <a:p>
            <a:fld id="{032A0DF8-E073-4EA9-BF61-FA2AB81F6E36}" type="slidenum">
              <a:rPr lang="en-US" smtClean="0"/>
              <a:pPr/>
              <a:t>7</a:t>
            </a:fld>
            <a:endParaRPr lang="en-US" dirty="0"/>
          </a:p>
        </p:txBody>
      </p:sp>
    </p:spTree>
    <p:extLst>
      <p:ext uri="{BB962C8B-B14F-4D97-AF65-F5344CB8AC3E}">
        <p14:creationId xmlns:p14="http://schemas.microsoft.com/office/powerpoint/2010/main" val="3846385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2135F87-7316-4A92-BE39-3FDB03F83029}" type="slidenum">
              <a:rPr lang="en-US" smtClean="0"/>
              <a:pPr/>
              <a:t>8</a:t>
            </a:fld>
            <a:endParaRPr lang="en-US" dirty="0"/>
          </a:p>
        </p:txBody>
      </p:sp>
    </p:spTree>
    <p:extLst>
      <p:ext uri="{BB962C8B-B14F-4D97-AF65-F5344CB8AC3E}">
        <p14:creationId xmlns:p14="http://schemas.microsoft.com/office/powerpoint/2010/main" val="35017602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2135F87-7316-4A92-BE39-3FDB03F83029}" type="slidenum">
              <a:rPr lang="en-US" smtClean="0"/>
              <a:pPr/>
              <a:t>9</a:t>
            </a:fld>
            <a:endParaRPr lang="en-US" dirty="0"/>
          </a:p>
        </p:txBody>
      </p:sp>
    </p:spTree>
    <p:extLst>
      <p:ext uri="{BB962C8B-B14F-4D97-AF65-F5344CB8AC3E}">
        <p14:creationId xmlns:p14="http://schemas.microsoft.com/office/powerpoint/2010/main" val="1176956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7" name="Picture 6" descr="USDA_color_logo.jpg"/>
          <p:cNvPicPr>
            <a:picLocks noChangeAspect="1"/>
          </p:cNvPicPr>
          <p:nvPr userDrawn="1"/>
        </p:nvPicPr>
        <p:blipFill>
          <a:blip r:embed="rId2" cstate="print"/>
          <a:stretch>
            <a:fillRect/>
          </a:stretch>
        </p:blipFill>
        <p:spPr>
          <a:xfrm>
            <a:off x="228600" y="6019800"/>
            <a:ext cx="936047" cy="640080"/>
          </a:xfrm>
          <a:prstGeom prst="rect">
            <a:avLst/>
          </a:prstGeom>
        </p:spPr>
      </p:pic>
      <p:cxnSp>
        <p:nvCxnSpPr>
          <p:cNvPr id="10" name="Straight Connector 9"/>
          <p:cNvCxnSpPr/>
          <p:nvPr userDrawn="1"/>
        </p:nvCxnSpPr>
        <p:spPr>
          <a:xfrm>
            <a:off x="228600" y="5943600"/>
            <a:ext cx="8686800" cy="0"/>
          </a:xfrm>
          <a:prstGeom prst="line">
            <a:avLst/>
          </a:prstGeom>
          <a:ln/>
        </p:spPr>
        <p:style>
          <a:lnRef idx="1">
            <a:schemeClr val="dk1"/>
          </a:lnRef>
          <a:fillRef idx="0">
            <a:schemeClr val="dk1"/>
          </a:fillRef>
          <a:effectRef idx="0">
            <a:schemeClr val="dk1"/>
          </a:effectRef>
          <a:fontRef idx="minor">
            <a:schemeClr val="tx1"/>
          </a:fontRef>
        </p:style>
      </p:cxnSp>
      <p:cxnSp>
        <p:nvCxnSpPr>
          <p:cNvPr id="12" name="Straight Connector 11"/>
          <p:cNvCxnSpPr/>
          <p:nvPr userDrawn="1"/>
        </p:nvCxnSpPr>
        <p:spPr>
          <a:xfrm>
            <a:off x="228600" y="5922264"/>
            <a:ext cx="86868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1447800" y="5964936"/>
            <a:ext cx="6084038" cy="892552"/>
          </a:xfrm>
          <a:prstGeom prst="rect">
            <a:avLst/>
          </a:prstGeom>
          <a:noFill/>
        </p:spPr>
        <p:txBody>
          <a:bodyPr wrap="none" rtlCol="0">
            <a:spAutoFit/>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mn-lt"/>
                <a:ea typeface="+mn-ea"/>
                <a:cs typeface="+mn-cs"/>
              </a:rPr>
              <a:t>“. . . providing timely, accurate, and useful statistics in service to U.S. agriculture.”</a:t>
            </a:r>
          </a:p>
          <a:p>
            <a:pPr marL="0" marR="0" lvl="1" indent="0" algn="ctr" defTabSz="914400" rtl="0" eaLnBrk="1" fontAlgn="auto" latinLnBrk="0" hangingPunct="1">
              <a:lnSpc>
                <a:spcPct val="100000"/>
              </a:lnSpc>
              <a:spcBef>
                <a:spcPts val="0"/>
              </a:spcBef>
              <a:spcAft>
                <a:spcPts val="0"/>
              </a:spcAft>
              <a:buClrTx/>
              <a:buSzTx/>
              <a:buFontTx/>
              <a:buNone/>
              <a:tabLst/>
              <a:defRPr/>
            </a:pPr>
            <a:endParaRPr lang="en-US" sz="1200" kern="1200" baseline="0" dirty="0">
              <a:solidFill>
                <a:schemeClr val="tx1"/>
              </a:solidFill>
              <a:latin typeface="+mn-lt"/>
              <a:ea typeface="+mn-ea"/>
              <a:cs typeface="+mn-cs"/>
            </a:endParaRPr>
          </a:p>
          <a:p>
            <a:pPr marL="0" marR="0" lvl="1" indent="0" algn="ctr" defTabSz="914400" rtl="0" eaLnBrk="1" fontAlgn="auto" latinLnBrk="0" hangingPunct="1">
              <a:lnSpc>
                <a:spcPct val="100000"/>
              </a:lnSpc>
              <a:spcBef>
                <a:spcPts val="0"/>
              </a:spcBef>
              <a:spcAft>
                <a:spcPts val="0"/>
              </a:spcAft>
              <a:buClrTx/>
              <a:buSzTx/>
              <a:buFontTx/>
              <a:buNone/>
              <a:tabLst/>
              <a:defRPr/>
            </a:pPr>
            <a:r>
              <a:rPr lang="en-US" sz="1200" kern="0" baseline="0" dirty="0">
                <a:solidFill>
                  <a:schemeClr val="tx2"/>
                </a:solidFill>
                <a:latin typeface="Arial" pitchFamily="34" charset="0"/>
              </a:rPr>
              <a:t>2021 Federal Committee on Statistical Methodology (FCSM)</a:t>
            </a:r>
          </a:p>
          <a:p>
            <a:pPr marL="0" marR="0" lvl="1" indent="0" algn="ctr" defTabSz="914400" rtl="0" eaLnBrk="1" fontAlgn="auto" latinLnBrk="0" hangingPunct="1">
              <a:lnSpc>
                <a:spcPct val="100000"/>
              </a:lnSpc>
              <a:spcBef>
                <a:spcPts val="0"/>
              </a:spcBef>
              <a:spcAft>
                <a:spcPts val="0"/>
              </a:spcAft>
              <a:buClrTx/>
              <a:buSzTx/>
              <a:buFontTx/>
              <a:buNone/>
              <a:tabLst/>
              <a:defRPr/>
            </a:pPr>
            <a:r>
              <a:rPr lang="en-US" sz="1200" kern="0" baseline="0" dirty="0">
                <a:solidFill>
                  <a:schemeClr val="tx2"/>
                </a:solidFill>
                <a:latin typeface="Arial" pitchFamily="34" charset="0"/>
              </a:rPr>
              <a:t>Virtual Conference</a:t>
            </a:r>
            <a:endParaRPr lang="en-US" sz="1400" dirty="0"/>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039100" y="5969240"/>
            <a:ext cx="838200" cy="790028"/>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D7D529-EB6A-44F1-A6CD-09DF41E61269}"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D7D529-EB6A-44F1-A6CD-09DF41E61269}"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0" y="762000"/>
            <a:ext cx="7924800" cy="1143000"/>
          </a:xfrm>
        </p:spPr>
        <p:txBody>
          <a:bodyPr/>
          <a:lstStyle/>
          <a:p>
            <a:r>
              <a:rPr lang="en-US"/>
              <a:t>Click to edit Master title style</a:t>
            </a:r>
          </a:p>
        </p:txBody>
      </p:sp>
      <p:sp>
        <p:nvSpPr>
          <p:cNvPr id="3" name="Text Placeholder 2"/>
          <p:cNvSpPr>
            <a:spLocks noGrp="1"/>
          </p:cNvSpPr>
          <p:nvPr>
            <p:ph type="body" sz="half" idx="1"/>
          </p:nvPr>
        </p:nvSpPr>
        <p:spPr>
          <a:xfrm>
            <a:off x="838200" y="2362200"/>
            <a:ext cx="3770313" cy="3724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60913" y="2362200"/>
            <a:ext cx="3770312" cy="3724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3"/>
          <p:cNvSpPr>
            <a:spLocks noGrp="1" noChangeArrowheads="1"/>
          </p:cNvSpPr>
          <p:nvPr>
            <p:ph type="dt" sz="half" idx="10"/>
          </p:nvPr>
        </p:nvSpPr>
        <p:spPr>
          <a:ln/>
        </p:spPr>
        <p:txBody>
          <a:bodyPr/>
          <a:lstStyle>
            <a:lvl1pPr>
              <a:defRPr/>
            </a:lvl1pPr>
          </a:lstStyle>
          <a:p>
            <a:pPr>
              <a:defRPr/>
            </a:pPr>
            <a:endParaRPr lang="en-US"/>
          </a:p>
        </p:txBody>
      </p:sp>
      <p:sp>
        <p:nvSpPr>
          <p:cNvPr id="6" name="Rectangle 14"/>
          <p:cNvSpPr>
            <a:spLocks noGrp="1" noChangeArrowheads="1"/>
          </p:cNvSpPr>
          <p:nvPr>
            <p:ph type="ftr" sz="quarter" idx="11"/>
          </p:nvPr>
        </p:nvSpPr>
        <p:spPr>
          <a:ln/>
        </p:spPr>
        <p:txBody>
          <a:bodyPr/>
          <a:lstStyle>
            <a:lvl1pPr>
              <a:defRPr/>
            </a:lvl1pPr>
          </a:lstStyle>
          <a:p>
            <a:pPr>
              <a:defRPr/>
            </a:pPr>
            <a:endParaRPr lang="en-US"/>
          </a:p>
        </p:txBody>
      </p:sp>
      <p:sp>
        <p:nvSpPr>
          <p:cNvPr id="7" name="Rectangle 15"/>
          <p:cNvSpPr>
            <a:spLocks noGrp="1" noChangeArrowheads="1"/>
          </p:cNvSpPr>
          <p:nvPr>
            <p:ph type="sldNum" sz="quarter" idx="12"/>
          </p:nvPr>
        </p:nvSpPr>
        <p:spPr>
          <a:ln/>
        </p:spPr>
        <p:txBody>
          <a:bodyPr/>
          <a:lstStyle>
            <a:lvl1pPr>
              <a:defRPr/>
            </a:lvl1pPr>
          </a:lstStyle>
          <a:p>
            <a:pPr>
              <a:defRPr/>
            </a:pPr>
            <a:fld id="{1D6567F5-7AEF-4C19-B81C-E3EB7C38C178}" type="slidenum">
              <a:rPr lang="en-US"/>
              <a:pPr>
                <a:defRPr/>
              </a:pPr>
              <a:t>‹#›</a:t>
            </a:fld>
            <a:endParaRPr lang="en-US" dirty="0"/>
          </a:p>
        </p:txBody>
      </p:sp>
    </p:spTree>
    <p:extLst>
      <p:ext uri="{BB962C8B-B14F-4D97-AF65-F5344CB8AC3E}">
        <p14:creationId xmlns:p14="http://schemas.microsoft.com/office/powerpoint/2010/main" val="464473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200" y="1600201"/>
            <a:ext cx="8229600" cy="4267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7010400" y="6492875"/>
            <a:ext cx="2133600" cy="365125"/>
          </a:xfrm>
        </p:spPr>
        <p:txBody>
          <a:bodyPr anchor="b"/>
          <a:lstStyle/>
          <a:p>
            <a:fld id="{31D7D529-EB6A-44F1-A6CD-09DF41E61269}" type="slidenum">
              <a:rPr lang="en-US" smtClean="0"/>
              <a:pPr/>
              <a:t>‹#›</a:t>
            </a:fld>
            <a:endParaRPr lang="en-US" dirty="0"/>
          </a:p>
        </p:txBody>
      </p:sp>
      <p:pic>
        <p:nvPicPr>
          <p:cNvPr id="8" name="Picture 7" descr="USDA_color_logo.jpg"/>
          <p:cNvPicPr>
            <a:picLocks noChangeAspect="1"/>
          </p:cNvPicPr>
          <p:nvPr userDrawn="1"/>
        </p:nvPicPr>
        <p:blipFill>
          <a:blip r:embed="rId2" cstate="print"/>
          <a:stretch>
            <a:fillRect/>
          </a:stretch>
        </p:blipFill>
        <p:spPr>
          <a:xfrm>
            <a:off x="381000" y="6019800"/>
            <a:ext cx="783647" cy="535867"/>
          </a:xfrm>
          <a:prstGeom prst="rect">
            <a:avLst/>
          </a:prstGeom>
        </p:spPr>
      </p:pic>
      <p:cxnSp>
        <p:nvCxnSpPr>
          <p:cNvPr id="10" name="Straight Connector 9"/>
          <p:cNvCxnSpPr/>
          <p:nvPr userDrawn="1"/>
        </p:nvCxnSpPr>
        <p:spPr>
          <a:xfrm>
            <a:off x="228600" y="5964936"/>
            <a:ext cx="8686800" cy="0"/>
          </a:xfrm>
          <a:prstGeom prst="line">
            <a:avLst/>
          </a:prstGeom>
          <a:ln/>
        </p:spPr>
        <p:style>
          <a:lnRef idx="1">
            <a:schemeClr val="dk1"/>
          </a:lnRef>
          <a:fillRef idx="0">
            <a:schemeClr val="dk1"/>
          </a:fillRef>
          <a:effectRef idx="0">
            <a:schemeClr val="dk1"/>
          </a:effectRef>
          <a:fontRef idx="minor">
            <a:schemeClr val="tx1"/>
          </a:fontRef>
        </p:style>
      </p:cxnSp>
      <p:cxnSp>
        <p:nvCxnSpPr>
          <p:cNvPr id="11" name="Straight Connector 10"/>
          <p:cNvCxnSpPr/>
          <p:nvPr userDrawn="1"/>
        </p:nvCxnSpPr>
        <p:spPr>
          <a:xfrm>
            <a:off x="228600" y="5943600"/>
            <a:ext cx="8686800"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001000" y="6012353"/>
            <a:ext cx="762000" cy="718207"/>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D7D529-EB6A-44F1-A6CD-09DF41E61269}"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D7D529-EB6A-44F1-A6CD-09DF41E61269}"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1D7D529-EB6A-44F1-A6CD-09DF41E61269}"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1D7D529-EB6A-44F1-A6CD-09DF41E61269}"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1D7D529-EB6A-44F1-A6CD-09DF41E61269}"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D7D529-EB6A-44F1-A6CD-09DF41E61269}"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D7D529-EB6A-44F1-A6CD-09DF41E61269}"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D7D529-EB6A-44F1-A6CD-09DF41E61269}"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3.m4a"/><Relationship Id="rId7" Type="http://schemas.openxmlformats.org/officeDocument/2006/relationships/image" Target="../media/image8.png"/><Relationship Id="rId2" Type="http://schemas.microsoft.com/office/2007/relationships/media" Target="../media/media13.m4a"/><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notesSlide" Target="../notesSlides/notesSlide13.xml"/><Relationship Id="rId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4.m4a"/><Relationship Id="rId7" Type="http://schemas.openxmlformats.org/officeDocument/2006/relationships/image" Target="../media/image8.png"/><Relationship Id="rId2" Type="http://schemas.microsoft.com/office/2007/relationships/media" Target="../media/media14.m4a"/><Relationship Id="rId1" Type="http://schemas.openxmlformats.org/officeDocument/2006/relationships/tags" Target="../tags/tag2.xml"/><Relationship Id="rId6" Type="http://schemas.openxmlformats.org/officeDocument/2006/relationships/image" Target="../media/image9.png"/><Relationship Id="rId5" Type="http://schemas.openxmlformats.org/officeDocument/2006/relationships/notesSlide" Target="../notesSlides/notesSlide14.xml"/><Relationship Id="rId4"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5.m4a"/><Relationship Id="rId7" Type="http://schemas.openxmlformats.org/officeDocument/2006/relationships/image" Target="../media/image8.png"/><Relationship Id="rId2" Type="http://schemas.microsoft.com/office/2007/relationships/media" Target="../media/media15.m4a"/><Relationship Id="rId1" Type="http://schemas.openxmlformats.org/officeDocument/2006/relationships/tags" Target="../tags/tag3.xml"/><Relationship Id="rId6" Type="http://schemas.openxmlformats.org/officeDocument/2006/relationships/image" Target="../media/image10.png"/><Relationship Id="rId5" Type="http://schemas.openxmlformats.org/officeDocument/2006/relationships/notesSlide" Target="../notesSlides/notesSlide15.xml"/><Relationship Id="rId4"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6.m4a"/><Relationship Id="rId7" Type="http://schemas.openxmlformats.org/officeDocument/2006/relationships/image" Target="../media/image12.JPG"/><Relationship Id="rId2" Type="http://schemas.microsoft.com/office/2007/relationships/media" Target="../media/media16.m4a"/><Relationship Id="rId1" Type="http://schemas.openxmlformats.org/officeDocument/2006/relationships/tags" Target="../tags/tag4.xml"/><Relationship Id="rId6" Type="http://schemas.openxmlformats.org/officeDocument/2006/relationships/image" Target="../media/image11.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7.m4a"/><Relationship Id="rId7" Type="http://schemas.openxmlformats.org/officeDocument/2006/relationships/image" Target="../media/image14.png"/><Relationship Id="rId2" Type="http://schemas.microsoft.com/office/2007/relationships/media" Target="../media/media17.m4a"/><Relationship Id="rId1" Type="http://schemas.openxmlformats.org/officeDocument/2006/relationships/tags" Target="../tags/tag5.xml"/><Relationship Id="rId6" Type="http://schemas.openxmlformats.org/officeDocument/2006/relationships/image" Target="../media/image1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8.m4a"/><Relationship Id="rId7" Type="http://schemas.openxmlformats.org/officeDocument/2006/relationships/image" Target="../media/image15.png"/><Relationship Id="rId2" Type="http://schemas.microsoft.com/office/2007/relationships/media" Target="../media/media18.m4a"/><Relationship Id="rId1" Type="http://schemas.openxmlformats.org/officeDocument/2006/relationships/tags" Target="../tags/tag6.xml"/><Relationship Id="rId6" Type="http://schemas.openxmlformats.org/officeDocument/2006/relationships/image" Target="../media/image13.png"/><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3.png"/><Relationship Id="rId5" Type="http://schemas.openxmlformats.org/officeDocument/2006/relationships/hyperlink" Target="mailto:Denise.Abreu@nass.usda.gov" TargetMode="External"/><Relationship Id="rId4"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762000"/>
            <a:ext cx="8534400" cy="1905000"/>
          </a:xfrm>
        </p:spPr>
        <p:txBody>
          <a:bodyPr>
            <a:noAutofit/>
          </a:bodyPr>
          <a:lstStyle/>
          <a:p>
            <a:pPr>
              <a:lnSpc>
                <a:spcPct val="90000"/>
              </a:lnSpc>
            </a:pPr>
            <a:r>
              <a:rPr lang="en-US" b="1" dirty="0">
                <a:solidFill>
                  <a:srgbClr val="0070C0"/>
                </a:solidFill>
              </a:rPr>
              <a:t>Understanding the Characteristics of Unresolved Matched Records in Capture-Recapture Methodology</a:t>
            </a:r>
            <a:endParaRPr lang="en-US" sz="4800" b="1" dirty="0">
              <a:solidFill>
                <a:srgbClr val="0070C0"/>
              </a:solidFill>
            </a:endParaRPr>
          </a:p>
        </p:txBody>
      </p:sp>
      <p:sp>
        <p:nvSpPr>
          <p:cNvPr id="5" name="Slide Number Placeholder 4"/>
          <p:cNvSpPr>
            <a:spLocks noGrp="1"/>
          </p:cNvSpPr>
          <p:nvPr>
            <p:ph type="sldNum" sz="quarter" idx="4294967295"/>
          </p:nvPr>
        </p:nvSpPr>
        <p:spPr>
          <a:xfrm>
            <a:off x="-1295400" y="6019800"/>
            <a:ext cx="587375" cy="488950"/>
          </a:xfrm>
          <a:prstGeom prst="rect">
            <a:avLst/>
          </a:prstGeom>
        </p:spPr>
        <p:txBody>
          <a:bodyPr/>
          <a:lstStyle/>
          <a:p>
            <a:pPr>
              <a:defRPr/>
            </a:pPr>
            <a:fld id="{8B44D2C8-B031-4CA3-A40B-E59FCB19373B}" type="slidenum">
              <a:rPr lang="en-US" smtClean="0"/>
              <a:pPr>
                <a:defRPr/>
              </a:pPr>
              <a:t>1</a:t>
            </a:fld>
            <a:endParaRPr lang="en-US" dirty="0"/>
          </a:p>
        </p:txBody>
      </p:sp>
      <p:sp>
        <p:nvSpPr>
          <p:cNvPr id="7" name="Subtitle 1"/>
          <p:cNvSpPr txBox="1">
            <a:spLocks/>
          </p:cNvSpPr>
          <p:nvPr/>
        </p:nvSpPr>
        <p:spPr bwMode="auto">
          <a:xfrm>
            <a:off x="1371600" y="3238500"/>
            <a:ext cx="6972300" cy="15621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algn="ctr"/>
            <a:r>
              <a:rPr lang="en-US" sz="2800" kern="0" dirty="0">
                <a:solidFill>
                  <a:srgbClr val="0070C0"/>
                </a:solidFill>
              </a:rPr>
              <a:t>Denise A. Abreu</a:t>
            </a:r>
          </a:p>
          <a:p>
            <a:pPr algn="ctr"/>
            <a:r>
              <a:rPr lang="en-US" sz="2200" kern="0" dirty="0">
                <a:solidFill>
                  <a:srgbClr val="080808"/>
                </a:solidFill>
              </a:rPr>
              <a:t>National Agricultural Statistics Service (NASS)</a:t>
            </a:r>
          </a:p>
          <a:p>
            <a:pPr algn="ctr"/>
            <a:endParaRPr lang="en-US" sz="2200" kern="0" dirty="0">
              <a:solidFill>
                <a:srgbClr val="080808"/>
              </a:solidFill>
            </a:endParaRPr>
          </a:p>
          <a:p>
            <a:pPr marL="0" marR="0" lvl="0" indent="0" algn="ctr" defTabSz="914400" rtl="0" eaLnBrk="0" fontAlgn="base" latinLnBrk="0" hangingPunct="0">
              <a:lnSpc>
                <a:spcPct val="100000"/>
              </a:lnSpc>
              <a:spcBef>
                <a:spcPct val="50000"/>
              </a:spcBef>
              <a:spcAft>
                <a:spcPct val="0"/>
              </a:spcAft>
              <a:buClr>
                <a:schemeClr val="tx1"/>
              </a:buClr>
              <a:buSzPct val="75000"/>
              <a:buFont typeface="Wingdings" pitchFamily="2" charset="2"/>
              <a:buNone/>
              <a:tabLst/>
              <a:defRPr/>
            </a:pPr>
            <a:r>
              <a:rPr lang="en-US" sz="2000" kern="0" dirty="0">
                <a:solidFill>
                  <a:srgbClr val="080808"/>
                </a:solidFill>
              </a:rPr>
              <a:t>November 2</a:t>
            </a:r>
            <a:r>
              <a:rPr lang="en-US" sz="2000" kern="0" baseline="30000" dirty="0">
                <a:solidFill>
                  <a:srgbClr val="080808"/>
                </a:solidFill>
              </a:rPr>
              <a:t>nd</a:t>
            </a:r>
            <a:r>
              <a:rPr lang="en-US" sz="2000" kern="0" dirty="0">
                <a:solidFill>
                  <a:srgbClr val="080808"/>
                </a:solidFill>
              </a:rPr>
              <a:t>, 2021</a:t>
            </a:r>
            <a:endParaRPr kumimoji="0" lang="en-US" sz="2000" b="0" i="0" u="none" strike="noStrike" kern="0" cap="none" spc="0" normalizeH="0" baseline="0" noProof="0" dirty="0">
              <a:ln>
                <a:noFill/>
              </a:ln>
              <a:solidFill>
                <a:srgbClr val="080808"/>
              </a:solidFill>
              <a:effectLst/>
              <a:uLnTx/>
              <a:uFillTx/>
            </a:endParaRPr>
          </a:p>
        </p:txBody>
      </p:sp>
      <p:sp>
        <p:nvSpPr>
          <p:cNvPr id="6" name="Subtitle 1"/>
          <p:cNvSpPr txBox="1">
            <a:spLocks/>
          </p:cNvSpPr>
          <p:nvPr/>
        </p:nvSpPr>
        <p:spPr bwMode="auto">
          <a:xfrm>
            <a:off x="381000" y="5181600"/>
            <a:ext cx="8458200" cy="561033"/>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algn="ctr">
              <a:lnSpc>
                <a:spcPts val="2000"/>
              </a:lnSpc>
            </a:pPr>
            <a:r>
              <a:rPr lang="en-US" altLang="en-US" sz="1400" dirty="0">
                <a:solidFill>
                  <a:srgbClr val="201F1E"/>
                </a:solidFill>
                <a:latin typeface="Times New Roman" panose="02020603050405020304" pitchFamily="18" charset="0"/>
                <a:cs typeface="Times New Roman" panose="02020603050405020304" pitchFamily="18" charset="0"/>
              </a:rPr>
              <a:t>The findings and conclusions in this presentation are those of the authors and should not be construed to represent any official USDA or U.S. Government determination or policy.</a:t>
            </a:r>
            <a:endParaRPr lang="en-US" sz="2800" kern="0" dirty="0">
              <a:solidFill>
                <a:srgbClr val="080808"/>
              </a:solidFill>
            </a:endParaRPr>
          </a:p>
        </p:txBody>
      </p:sp>
      <p:pic>
        <p:nvPicPr>
          <p:cNvPr id="4" name="Audio 3">
            <a:hlinkClick r:id="" action="ppaction://media"/>
            <a:extLst>
              <a:ext uri="{FF2B5EF4-FFF2-40B4-BE49-F238E27FC236}">
                <a16:creationId xmlns:a16="http://schemas.microsoft.com/office/drawing/2014/main" id="{BE146693-E432-46E2-B303-3052891AA54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041393042"/>
      </p:ext>
    </p:extLst>
  </p:cSld>
  <p:clrMapOvr>
    <a:masterClrMapping/>
  </p:clrMapOvr>
  <mc:AlternateContent xmlns:mc="http://schemas.openxmlformats.org/markup-compatibility/2006" xmlns:p14="http://schemas.microsoft.com/office/powerpoint/2010/main">
    <mc:Choice Requires="p14">
      <p:transition spd="slow" p14:dur="2000" advTm="12116"/>
    </mc:Choice>
    <mc:Fallback xmlns="">
      <p:transition spd="slow" advTm="121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28600"/>
            <a:ext cx="7620000" cy="848248"/>
          </a:xfrm>
        </p:spPr>
        <p:txBody>
          <a:bodyPr>
            <a:normAutofit/>
          </a:bodyPr>
          <a:lstStyle/>
          <a:p>
            <a:pPr eaLnBrk="0" fontAlgn="base" hangingPunct="0">
              <a:lnSpc>
                <a:spcPct val="90000"/>
              </a:lnSpc>
              <a:spcAft>
                <a:spcPct val="0"/>
              </a:spcAft>
              <a:defRPr/>
            </a:pPr>
            <a:r>
              <a:rPr lang="en-US" sz="4000" b="1" dirty="0">
                <a:solidFill>
                  <a:srgbClr val="0070C0"/>
                </a:solidFill>
              </a:rPr>
              <a:t>Resolving Farm Status</a:t>
            </a:r>
          </a:p>
        </p:txBody>
      </p:sp>
      <p:sp>
        <p:nvSpPr>
          <p:cNvPr id="4" name="Slide Number Placeholder 3"/>
          <p:cNvSpPr>
            <a:spLocks noGrp="1"/>
          </p:cNvSpPr>
          <p:nvPr>
            <p:ph type="sldNum" sz="quarter" idx="12"/>
          </p:nvPr>
        </p:nvSpPr>
        <p:spPr/>
        <p:txBody>
          <a:bodyPr/>
          <a:lstStyle/>
          <a:p>
            <a:pPr>
              <a:defRPr/>
            </a:pPr>
            <a:fld id="{0FA8DAD1-9C32-4215-9C17-89786E1B26C3}" type="slidenum">
              <a:rPr lang="en-US" smtClean="0"/>
              <a:pPr>
                <a:defRPr/>
              </a:pPr>
              <a:t>10</a:t>
            </a:fld>
            <a:endParaRPr lang="en-US" dirty="0"/>
          </a:p>
        </p:txBody>
      </p:sp>
      <p:sp>
        <p:nvSpPr>
          <p:cNvPr id="3" name="Content Placeholder 2"/>
          <p:cNvSpPr>
            <a:spLocks noGrp="1"/>
          </p:cNvSpPr>
          <p:nvPr>
            <p:ph sz="quarter" idx="1"/>
          </p:nvPr>
        </p:nvSpPr>
        <p:spPr>
          <a:xfrm>
            <a:off x="533400" y="1295400"/>
            <a:ext cx="8305800" cy="4648200"/>
          </a:xfrm>
        </p:spPr>
        <p:txBody>
          <a:bodyPr>
            <a:normAutofit/>
          </a:bodyPr>
          <a:lstStyle/>
          <a:p>
            <a:r>
              <a:rPr lang="en-US" dirty="0">
                <a:solidFill>
                  <a:srgbClr val="080808"/>
                </a:solidFill>
              </a:rPr>
              <a:t>6,655 records had unresolved farm status</a:t>
            </a:r>
          </a:p>
          <a:p>
            <a:endParaRPr lang="en-US" dirty="0">
              <a:solidFill>
                <a:srgbClr val="080808"/>
              </a:solidFill>
            </a:endParaRPr>
          </a:p>
          <a:p>
            <a:r>
              <a:rPr lang="en-US" dirty="0">
                <a:solidFill>
                  <a:srgbClr val="080808"/>
                </a:solidFill>
              </a:rPr>
              <a:t>RFOs had 5 possible choices to classify records</a:t>
            </a:r>
          </a:p>
          <a:p>
            <a:pPr lvl="1"/>
            <a:r>
              <a:rPr lang="en-US" dirty="0">
                <a:solidFill>
                  <a:srgbClr val="080808"/>
                </a:solidFill>
              </a:rPr>
              <a:t>Census is Correct</a:t>
            </a:r>
          </a:p>
          <a:p>
            <a:pPr lvl="1"/>
            <a:r>
              <a:rPr lang="en-US" dirty="0">
                <a:solidFill>
                  <a:srgbClr val="080808"/>
                </a:solidFill>
              </a:rPr>
              <a:t>JAS is Correct</a:t>
            </a:r>
          </a:p>
          <a:p>
            <a:pPr lvl="1"/>
            <a:r>
              <a:rPr lang="en-US" dirty="0">
                <a:solidFill>
                  <a:srgbClr val="080808"/>
                </a:solidFill>
              </a:rPr>
              <a:t>Both are Correct</a:t>
            </a:r>
          </a:p>
          <a:p>
            <a:pPr lvl="1"/>
            <a:r>
              <a:rPr lang="en-US" dirty="0">
                <a:solidFill>
                  <a:srgbClr val="080808"/>
                </a:solidFill>
              </a:rPr>
              <a:t>Linkage Incorrect</a:t>
            </a:r>
          </a:p>
          <a:p>
            <a:pPr lvl="1"/>
            <a:r>
              <a:rPr lang="en-US" dirty="0">
                <a:solidFill>
                  <a:srgbClr val="080808"/>
                </a:solidFill>
              </a:rPr>
              <a:t>Unable to determine</a:t>
            </a:r>
          </a:p>
        </p:txBody>
      </p:sp>
      <p:pic>
        <p:nvPicPr>
          <p:cNvPr id="6" name="Audio 5">
            <a:hlinkClick r:id="" action="ppaction://media"/>
            <a:extLst>
              <a:ext uri="{FF2B5EF4-FFF2-40B4-BE49-F238E27FC236}">
                <a16:creationId xmlns:a16="http://schemas.microsoft.com/office/drawing/2014/main" id="{594D310A-6B31-4219-90D7-C22A36AF7F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070808296"/>
      </p:ext>
    </p:extLst>
  </p:cSld>
  <p:clrMapOvr>
    <a:masterClrMapping/>
  </p:clrMapOvr>
  <mc:AlternateContent xmlns:mc="http://schemas.openxmlformats.org/markup-compatibility/2006">
    <mc:Choice xmlns:p14="http://schemas.microsoft.com/office/powerpoint/2010/main" Requires="p14">
      <p:transition spd="slow" p14:dur="2000" advTm="25769"/>
    </mc:Choice>
    <mc:Fallback>
      <p:transition spd="slow" advTm="257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28600"/>
            <a:ext cx="7620000" cy="848248"/>
          </a:xfrm>
        </p:spPr>
        <p:txBody>
          <a:bodyPr>
            <a:normAutofit/>
          </a:bodyPr>
          <a:lstStyle/>
          <a:p>
            <a:pPr eaLnBrk="0" fontAlgn="base" hangingPunct="0">
              <a:lnSpc>
                <a:spcPct val="90000"/>
              </a:lnSpc>
              <a:spcAft>
                <a:spcPct val="0"/>
              </a:spcAft>
              <a:defRPr/>
            </a:pPr>
            <a:r>
              <a:rPr lang="en-US" sz="4000" b="1" dirty="0">
                <a:solidFill>
                  <a:srgbClr val="0070C0"/>
                </a:solidFill>
              </a:rPr>
              <a:t>Resolving Farm Status</a:t>
            </a:r>
          </a:p>
        </p:txBody>
      </p:sp>
      <p:sp>
        <p:nvSpPr>
          <p:cNvPr id="4" name="Slide Number Placeholder 3"/>
          <p:cNvSpPr>
            <a:spLocks noGrp="1"/>
          </p:cNvSpPr>
          <p:nvPr>
            <p:ph type="sldNum" sz="quarter" idx="12"/>
          </p:nvPr>
        </p:nvSpPr>
        <p:spPr/>
        <p:txBody>
          <a:bodyPr/>
          <a:lstStyle/>
          <a:p>
            <a:pPr>
              <a:defRPr/>
            </a:pPr>
            <a:fld id="{0FA8DAD1-9C32-4215-9C17-89786E1B26C3}" type="slidenum">
              <a:rPr lang="en-US" smtClean="0"/>
              <a:pPr>
                <a:defRPr/>
              </a:pPr>
              <a:t>11</a:t>
            </a:fld>
            <a:endParaRPr lang="en-US" dirty="0"/>
          </a:p>
        </p:txBody>
      </p:sp>
      <p:pic>
        <p:nvPicPr>
          <p:cNvPr id="7" name="Picture 6"/>
          <p:cNvPicPr>
            <a:picLocks noChangeAspect="1"/>
          </p:cNvPicPr>
          <p:nvPr/>
        </p:nvPicPr>
        <p:blipFill>
          <a:blip r:embed="rId5"/>
          <a:stretch>
            <a:fillRect/>
          </a:stretch>
        </p:blipFill>
        <p:spPr>
          <a:xfrm>
            <a:off x="1066800" y="1163763"/>
            <a:ext cx="6477000" cy="4703637"/>
          </a:xfrm>
          <a:prstGeom prst="rect">
            <a:avLst/>
          </a:prstGeom>
        </p:spPr>
      </p:pic>
      <p:pic>
        <p:nvPicPr>
          <p:cNvPr id="8" name="Audio 7">
            <a:hlinkClick r:id="" action="ppaction://media"/>
            <a:extLst>
              <a:ext uri="{FF2B5EF4-FFF2-40B4-BE49-F238E27FC236}">
                <a16:creationId xmlns:a16="http://schemas.microsoft.com/office/drawing/2014/main" id="{38FD2002-F5E8-4E40-947D-452E6BF7382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53195587"/>
      </p:ext>
    </p:extLst>
  </p:cSld>
  <p:clrMapOvr>
    <a:masterClrMapping/>
  </p:clrMapOvr>
  <mc:AlternateContent xmlns:mc="http://schemas.openxmlformats.org/markup-compatibility/2006">
    <mc:Choice xmlns:p14="http://schemas.microsoft.com/office/powerpoint/2010/main" Requires="p14">
      <p:transition spd="slow" p14:dur="2000" advTm="50022"/>
    </mc:Choice>
    <mc:Fallback>
      <p:transition spd="slow" advTm="50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3345" y="0"/>
            <a:ext cx="7620000" cy="848248"/>
          </a:xfrm>
        </p:spPr>
        <p:txBody>
          <a:bodyPr>
            <a:normAutofit/>
          </a:bodyPr>
          <a:lstStyle/>
          <a:p>
            <a:pPr eaLnBrk="0" fontAlgn="base" hangingPunct="0">
              <a:lnSpc>
                <a:spcPct val="90000"/>
              </a:lnSpc>
              <a:spcAft>
                <a:spcPct val="0"/>
              </a:spcAft>
              <a:defRPr/>
            </a:pPr>
            <a:r>
              <a:rPr lang="en-US" sz="4000" b="1" dirty="0">
                <a:solidFill>
                  <a:srgbClr val="0070C0"/>
                </a:solidFill>
              </a:rPr>
              <a:t>Resolving Farm Status</a:t>
            </a:r>
          </a:p>
        </p:txBody>
      </p:sp>
      <p:sp>
        <p:nvSpPr>
          <p:cNvPr id="4" name="Slide Number Placeholder 3"/>
          <p:cNvSpPr>
            <a:spLocks noGrp="1"/>
          </p:cNvSpPr>
          <p:nvPr>
            <p:ph type="sldNum" sz="quarter" idx="12"/>
          </p:nvPr>
        </p:nvSpPr>
        <p:spPr/>
        <p:txBody>
          <a:bodyPr/>
          <a:lstStyle/>
          <a:p>
            <a:pPr>
              <a:defRPr/>
            </a:pPr>
            <a:fld id="{0FA8DAD1-9C32-4215-9C17-89786E1B26C3}" type="slidenum">
              <a:rPr lang="en-US" smtClean="0"/>
              <a:pPr>
                <a:defRPr/>
              </a:pPr>
              <a:t>12</a:t>
            </a:fld>
            <a:endParaRPr lang="en-US" dirty="0"/>
          </a:p>
        </p:txBody>
      </p:sp>
      <p:pic>
        <p:nvPicPr>
          <p:cNvPr id="5" name="Picture 4"/>
          <p:cNvPicPr>
            <a:picLocks noChangeAspect="1"/>
          </p:cNvPicPr>
          <p:nvPr/>
        </p:nvPicPr>
        <p:blipFill>
          <a:blip r:embed="rId5"/>
          <a:stretch>
            <a:fillRect/>
          </a:stretch>
        </p:blipFill>
        <p:spPr>
          <a:xfrm>
            <a:off x="1811844" y="1143000"/>
            <a:ext cx="5181238" cy="4704019"/>
          </a:xfrm>
          <a:prstGeom prst="rect">
            <a:avLst/>
          </a:prstGeom>
        </p:spPr>
      </p:pic>
      <p:pic>
        <p:nvPicPr>
          <p:cNvPr id="3" name="Audio 2">
            <a:hlinkClick r:id="" action="ppaction://media"/>
            <a:extLst>
              <a:ext uri="{FF2B5EF4-FFF2-40B4-BE49-F238E27FC236}">
                <a16:creationId xmlns:a16="http://schemas.microsoft.com/office/drawing/2014/main" id="{F7C0EF2D-6E39-4EEC-8547-D09E2F8F301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4149702284"/>
      </p:ext>
    </p:extLst>
  </p:cSld>
  <p:clrMapOvr>
    <a:masterClrMapping/>
  </p:clrMapOvr>
  <mc:AlternateContent xmlns:mc="http://schemas.openxmlformats.org/markup-compatibility/2006">
    <mc:Choice xmlns:p14="http://schemas.microsoft.com/office/powerpoint/2010/main" Requires="p14">
      <p:transition spd="slow" p14:dur="2000" advTm="32912"/>
    </mc:Choice>
    <mc:Fallback>
      <p:transition spd="slow" advTm="329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6926062" y="6370637"/>
            <a:ext cx="2133600" cy="365125"/>
          </a:xfrm>
        </p:spPr>
        <p:txBody>
          <a:bodyPr/>
          <a:lstStyle/>
          <a:p>
            <a:fld id="{31D7D529-EB6A-44F1-A6CD-09DF41E61269}" type="slidenum">
              <a:rPr lang="en-US" smtClean="0"/>
              <a:pPr/>
              <a:t>13</a:t>
            </a:fld>
            <a:endParaRPr lang="en-US" dirty="0"/>
          </a:p>
        </p:txBody>
      </p:sp>
      <p:sp>
        <p:nvSpPr>
          <p:cNvPr id="11" name="TextBox 10"/>
          <p:cNvSpPr txBox="1"/>
          <p:nvPr/>
        </p:nvSpPr>
        <p:spPr>
          <a:xfrm rot="18284748">
            <a:off x="374281" y="5323177"/>
            <a:ext cx="838200" cy="307777"/>
          </a:xfrm>
          <a:prstGeom prst="rect">
            <a:avLst/>
          </a:prstGeom>
          <a:noFill/>
        </p:spPr>
        <p:txBody>
          <a:bodyPr wrap="square" rtlCol="0">
            <a:spAutoFit/>
          </a:bodyPr>
          <a:lstStyle/>
          <a:p>
            <a:r>
              <a:rPr lang="en-US" sz="1400" dirty="0">
                <a:solidFill>
                  <a:srgbClr val="323232"/>
                </a:solidFill>
              </a:rPr>
              <a:t>Grains</a:t>
            </a:r>
          </a:p>
        </p:txBody>
      </p:sp>
      <p:pic>
        <p:nvPicPr>
          <p:cNvPr id="12" name="Picture 11"/>
          <p:cNvPicPr>
            <a:picLocks noChangeAspect="1"/>
          </p:cNvPicPr>
          <p:nvPr/>
        </p:nvPicPr>
        <p:blipFill>
          <a:blip r:embed="rId6"/>
          <a:stretch>
            <a:fillRect/>
          </a:stretch>
        </p:blipFill>
        <p:spPr>
          <a:xfrm>
            <a:off x="152400" y="457200"/>
            <a:ext cx="8763000" cy="4800600"/>
          </a:xfrm>
          <a:prstGeom prst="rect">
            <a:avLst/>
          </a:prstGeom>
        </p:spPr>
      </p:pic>
      <p:sp>
        <p:nvSpPr>
          <p:cNvPr id="13" name="TextBox 12"/>
          <p:cNvSpPr txBox="1"/>
          <p:nvPr/>
        </p:nvSpPr>
        <p:spPr>
          <a:xfrm rot="18284748">
            <a:off x="860609" y="5383588"/>
            <a:ext cx="838200" cy="307777"/>
          </a:xfrm>
          <a:prstGeom prst="rect">
            <a:avLst/>
          </a:prstGeom>
          <a:noFill/>
        </p:spPr>
        <p:txBody>
          <a:bodyPr wrap="square" rtlCol="0">
            <a:spAutoFit/>
          </a:bodyPr>
          <a:lstStyle/>
          <a:p>
            <a:r>
              <a:rPr lang="en-US" sz="1400" dirty="0">
                <a:solidFill>
                  <a:srgbClr val="323232"/>
                </a:solidFill>
              </a:rPr>
              <a:t>Tobacco</a:t>
            </a:r>
          </a:p>
        </p:txBody>
      </p:sp>
      <p:sp>
        <p:nvSpPr>
          <p:cNvPr id="14" name="TextBox 13"/>
          <p:cNvSpPr txBox="1"/>
          <p:nvPr/>
        </p:nvSpPr>
        <p:spPr>
          <a:xfrm rot="18284748">
            <a:off x="1349191" y="5383588"/>
            <a:ext cx="838200" cy="307777"/>
          </a:xfrm>
          <a:prstGeom prst="rect">
            <a:avLst/>
          </a:prstGeom>
          <a:noFill/>
        </p:spPr>
        <p:txBody>
          <a:bodyPr wrap="square" rtlCol="0">
            <a:spAutoFit/>
          </a:bodyPr>
          <a:lstStyle/>
          <a:p>
            <a:r>
              <a:rPr lang="en-US" sz="1400" dirty="0">
                <a:solidFill>
                  <a:srgbClr val="323232"/>
                </a:solidFill>
              </a:rPr>
              <a:t>Cotton</a:t>
            </a:r>
          </a:p>
        </p:txBody>
      </p:sp>
      <p:sp>
        <p:nvSpPr>
          <p:cNvPr id="15" name="TextBox 14"/>
          <p:cNvSpPr txBox="1"/>
          <p:nvPr/>
        </p:nvSpPr>
        <p:spPr>
          <a:xfrm rot="18284748">
            <a:off x="1669429" y="5455272"/>
            <a:ext cx="1012680" cy="307777"/>
          </a:xfrm>
          <a:prstGeom prst="rect">
            <a:avLst/>
          </a:prstGeom>
          <a:noFill/>
        </p:spPr>
        <p:txBody>
          <a:bodyPr wrap="square" rtlCol="0">
            <a:spAutoFit/>
          </a:bodyPr>
          <a:lstStyle/>
          <a:p>
            <a:r>
              <a:rPr lang="en-US" sz="1400" dirty="0">
                <a:solidFill>
                  <a:srgbClr val="323232"/>
                </a:solidFill>
              </a:rPr>
              <a:t>Vegetables</a:t>
            </a:r>
          </a:p>
        </p:txBody>
      </p:sp>
      <p:sp>
        <p:nvSpPr>
          <p:cNvPr id="16" name="TextBox 15"/>
          <p:cNvSpPr txBox="1"/>
          <p:nvPr/>
        </p:nvSpPr>
        <p:spPr>
          <a:xfrm rot="18284748">
            <a:off x="2810427" y="5438213"/>
            <a:ext cx="838200" cy="307777"/>
          </a:xfrm>
          <a:prstGeom prst="rect">
            <a:avLst/>
          </a:prstGeom>
          <a:noFill/>
        </p:spPr>
        <p:txBody>
          <a:bodyPr wrap="square" rtlCol="0">
            <a:spAutoFit/>
          </a:bodyPr>
          <a:lstStyle/>
          <a:p>
            <a:r>
              <a:rPr lang="en-US" sz="1400" dirty="0">
                <a:solidFill>
                  <a:srgbClr val="323232"/>
                </a:solidFill>
              </a:rPr>
              <a:t>Nursery</a:t>
            </a:r>
          </a:p>
        </p:txBody>
      </p:sp>
      <p:sp>
        <p:nvSpPr>
          <p:cNvPr id="18" name="TextBox 17"/>
          <p:cNvSpPr txBox="1"/>
          <p:nvPr/>
        </p:nvSpPr>
        <p:spPr>
          <a:xfrm rot="18284748">
            <a:off x="2315709" y="5210888"/>
            <a:ext cx="1012680" cy="307777"/>
          </a:xfrm>
          <a:prstGeom prst="rect">
            <a:avLst/>
          </a:prstGeom>
          <a:noFill/>
        </p:spPr>
        <p:txBody>
          <a:bodyPr wrap="square" rtlCol="0">
            <a:spAutoFit/>
          </a:bodyPr>
          <a:lstStyle/>
          <a:p>
            <a:r>
              <a:rPr lang="en-US" sz="1400" dirty="0">
                <a:solidFill>
                  <a:srgbClr val="323232"/>
                </a:solidFill>
              </a:rPr>
              <a:t>Fruit</a:t>
            </a:r>
          </a:p>
        </p:txBody>
      </p:sp>
      <p:sp>
        <p:nvSpPr>
          <p:cNvPr id="19" name="TextBox 18"/>
          <p:cNvSpPr txBox="1"/>
          <p:nvPr/>
        </p:nvSpPr>
        <p:spPr>
          <a:xfrm rot="18284748">
            <a:off x="3109091" y="5483156"/>
            <a:ext cx="1012680" cy="307777"/>
          </a:xfrm>
          <a:prstGeom prst="rect">
            <a:avLst/>
          </a:prstGeom>
          <a:noFill/>
        </p:spPr>
        <p:txBody>
          <a:bodyPr wrap="square" rtlCol="0">
            <a:spAutoFit/>
          </a:bodyPr>
          <a:lstStyle/>
          <a:p>
            <a:r>
              <a:rPr lang="en-US" sz="1400" dirty="0">
                <a:solidFill>
                  <a:srgbClr val="323232"/>
                </a:solidFill>
              </a:rPr>
              <a:t>Xmas Trees</a:t>
            </a:r>
          </a:p>
        </p:txBody>
      </p:sp>
      <p:sp>
        <p:nvSpPr>
          <p:cNvPr id="20" name="TextBox 19"/>
          <p:cNvSpPr txBox="1"/>
          <p:nvPr/>
        </p:nvSpPr>
        <p:spPr>
          <a:xfrm rot="18284748">
            <a:off x="4398915" y="5126718"/>
            <a:ext cx="1012680" cy="307777"/>
          </a:xfrm>
          <a:prstGeom prst="rect">
            <a:avLst/>
          </a:prstGeom>
          <a:noFill/>
        </p:spPr>
        <p:txBody>
          <a:bodyPr wrap="square" rtlCol="0">
            <a:spAutoFit/>
          </a:bodyPr>
          <a:lstStyle/>
          <a:p>
            <a:r>
              <a:rPr lang="en-US" sz="1400" dirty="0">
                <a:solidFill>
                  <a:srgbClr val="323232"/>
                </a:solidFill>
              </a:rPr>
              <a:t>Hogs</a:t>
            </a:r>
          </a:p>
        </p:txBody>
      </p:sp>
      <p:sp>
        <p:nvSpPr>
          <p:cNvPr id="21" name="TextBox 20"/>
          <p:cNvSpPr txBox="1"/>
          <p:nvPr/>
        </p:nvSpPr>
        <p:spPr>
          <a:xfrm rot="18284748">
            <a:off x="6004691" y="5150473"/>
            <a:ext cx="1012680" cy="307777"/>
          </a:xfrm>
          <a:prstGeom prst="rect">
            <a:avLst/>
          </a:prstGeom>
          <a:noFill/>
        </p:spPr>
        <p:txBody>
          <a:bodyPr wrap="square" rtlCol="0">
            <a:spAutoFit/>
          </a:bodyPr>
          <a:lstStyle/>
          <a:p>
            <a:r>
              <a:rPr lang="en-US" sz="1400" dirty="0">
                <a:solidFill>
                  <a:srgbClr val="323232"/>
                </a:solidFill>
              </a:rPr>
              <a:t>Sheep</a:t>
            </a:r>
          </a:p>
        </p:txBody>
      </p:sp>
      <p:sp>
        <p:nvSpPr>
          <p:cNvPr id="22" name="TextBox 21"/>
          <p:cNvSpPr txBox="1"/>
          <p:nvPr/>
        </p:nvSpPr>
        <p:spPr>
          <a:xfrm rot="18284748">
            <a:off x="4869829" y="5074273"/>
            <a:ext cx="1012680" cy="307777"/>
          </a:xfrm>
          <a:prstGeom prst="rect">
            <a:avLst/>
          </a:prstGeom>
          <a:noFill/>
        </p:spPr>
        <p:txBody>
          <a:bodyPr wrap="square" rtlCol="0">
            <a:spAutoFit/>
          </a:bodyPr>
          <a:lstStyle/>
          <a:p>
            <a:r>
              <a:rPr lang="en-US" sz="1400" dirty="0">
                <a:solidFill>
                  <a:srgbClr val="323232"/>
                </a:solidFill>
              </a:rPr>
              <a:t>Milk</a:t>
            </a:r>
          </a:p>
        </p:txBody>
      </p:sp>
      <p:sp>
        <p:nvSpPr>
          <p:cNvPr id="23" name="TextBox 22"/>
          <p:cNvSpPr txBox="1"/>
          <p:nvPr/>
        </p:nvSpPr>
        <p:spPr>
          <a:xfrm rot="18284748">
            <a:off x="3558486" y="5499240"/>
            <a:ext cx="1119697" cy="307777"/>
          </a:xfrm>
          <a:prstGeom prst="rect">
            <a:avLst/>
          </a:prstGeom>
          <a:noFill/>
        </p:spPr>
        <p:txBody>
          <a:bodyPr wrap="square" rtlCol="0">
            <a:spAutoFit/>
          </a:bodyPr>
          <a:lstStyle/>
          <a:p>
            <a:r>
              <a:rPr lang="en-US" sz="1400" dirty="0">
                <a:solidFill>
                  <a:srgbClr val="323232"/>
                </a:solidFill>
              </a:rPr>
              <a:t>Other Crops</a:t>
            </a:r>
          </a:p>
        </p:txBody>
      </p:sp>
      <p:sp>
        <p:nvSpPr>
          <p:cNvPr id="24" name="TextBox 23"/>
          <p:cNvSpPr txBox="1"/>
          <p:nvPr/>
        </p:nvSpPr>
        <p:spPr>
          <a:xfrm rot="18284748">
            <a:off x="5479429" y="5150473"/>
            <a:ext cx="1012680" cy="307777"/>
          </a:xfrm>
          <a:prstGeom prst="rect">
            <a:avLst/>
          </a:prstGeom>
          <a:noFill/>
        </p:spPr>
        <p:txBody>
          <a:bodyPr wrap="square" rtlCol="0">
            <a:spAutoFit/>
          </a:bodyPr>
          <a:lstStyle/>
          <a:p>
            <a:r>
              <a:rPr lang="en-US" sz="1400" dirty="0">
                <a:solidFill>
                  <a:srgbClr val="323232"/>
                </a:solidFill>
              </a:rPr>
              <a:t>Cattle</a:t>
            </a:r>
          </a:p>
        </p:txBody>
      </p:sp>
      <p:sp>
        <p:nvSpPr>
          <p:cNvPr id="25" name="TextBox 24"/>
          <p:cNvSpPr txBox="1"/>
          <p:nvPr/>
        </p:nvSpPr>
        <p:spPr>
          <a:xfrm rot="18284748">
            <a:off x="6546229" y="5226673"/>
            <a:ext cx="1012680" cy="307777"/>
          </a:xfrm>
          <a:prstGeom prst="rect">
            <a:avLst/>
          </a:prstGeom>
          <a:noFill/>
        </p:spPr>
        <p:txBody>
          <a:bodyPr wrap="square" rtlCol="0">
            <a:spAutoFit/>
          </a:bodyPr>
          <a:lstStyle/>
          <a:p>
            <a:r>
              <a:rPr lang="en-US" sz="1400" dirty="0">
                <a:solidFill>
                  <a:srgbClr val="323232"/>
                </a:solidFill>
              </a:rPr>
              <a:t>Horses</a:t>
            </a:r>
          </a:p>
        </p:txBody>
      </p:sp>
      <p:sp>
        <p:nvSpPr>
          <p:cNvPr id="26" name="TextBox 25"/>
          <p:cNvSpPr txBox="1"/>
          <p:nvPr/>
        </p:nvSpPr>
        <p:spPr>
          <a:xfrm rot="18284748">
            <a:off x="7079629" y="5226673"/>
            <a:ext cx="1012680" cy="307777"/>
          </a:xfrm>
          <a:prstGeom prst="rect">
            <a:avLst/>
          </a:prstGeom>
          <a:noFill/>
        </p:spPr>
        <p:txBody>
          <a:bodyPr wrap="square" rtlCol="0">
            <a:spAutoFit/>
          </a:bodyPr>
          <a:lstStyle/>
          <a:p>
            <a:r>
              <a:rPr lang="en-US" sz="1400" dirty="0">
                <a:solidFill>
                  <a:srgbClr val="323232"/>
                </a:solidFill>
              </a:rPr>
              <a:t>Poultry</a:t>
            </a:r>
          </a:p>
        </p:txBody>
      </p:sp>
      <p:sp>
        <p:nvSpPr>
          <p:cNvPr id="27" name="TextBox 26"/>
          <p:cNvSpPr txBox="1"/>
          <p:nvPr/>
        </p:nvSpPr>
        <p:spPr>
          <a:xfrm rot="18284748">
            <a:off x="7345696" y="5437527"/>
            <a:ext cx="1154960" cy="307777"/>
          </a:xfrm>
          <a:prstGeom prst="rect">
            <a:avLst/>
          </a:prstGeom>
          <a:noFill/>
        </p:spPr>
        <p:txBody>
          <a:bodyPr wrap="square" rtlCol="0">
            <a:spAutoFit/>
          </a:bodyPr>
          <a:lstStyle/>
          <a:p>
            <a:r>
              <a:rPr lang="en-US" sz="1400" dirty="0">
                <a:solidFill>
                  <a:srgbClr val="323232"/>
                </a:solidFill>
              </a:rPr>
              <a:t>Aquaculture</a:t>
            </a:r>
          </a:p>
        </p:txBody>
      </p:sp>
      <p:sp>
        <p:nvSpPr>
          <p:cNvPr id="7" name="Title 1"/>
          <p:cNvSpPr>
            <a:spLocks noGrp="1"/>
          </p:cNvSpPr>
          <p:nvPr>
            <p:ph type="title" idx="4294967295"/>
          </p:nvPr>
        </p:nvSpPr>
        <p:spPr>
          <a:xfrm>
            <a:off x="501090" y="143913"/>
            <a:ext cx="8160970" cy="346075"/>
          </a:xfrm>
        </p:spPr>
        <p:txBody>
          <a:bodyPr>
            <a:noAutofit/>
          </a:bodyPr>
          <a:lstStyle/>
          <a:p>
            <a:pPr algn="ctr"/>
            <a:r>
              <a:rPr lang="en-US" sz="3600" b="1" dirty="0">
                <a:solidFill>
                  <a:srgbClr val="0070C0"/>
                </a:solidFill>
              </a:rPr>
              <a:t>Distribution of Unresolved Farms by Type</a:t>
            </a:r>
          </a:p>
        </p:txBody>
      </p:sp>
      <p:sp>
        <p:nvSpPr>
          <p:cNvPr id="28" name="TextBox 27"/>
          <p:cNvSpPr txBox="1"/>
          <p:nvPr/>
        </p:nvSpPr>
        <p:spPr>
          <a:xfrm rot="18284748">
            <a:off x="7561287" y="5514251"/>
            <a:ext cx="1569825" cy="307777"/>
          </a:xfrm>
          <a:prstGeom prst="rect">
            <a:avLst/>
          </a:prstGeom>
          <a:noFill/>
        </p:spPr>
        <p:txBody>
          <a:bodyPr wrap="square" rtlCol="0">
            <a:spAutoFit/>
          </a:bodyPr>
          <a:lstStyle/>
          <a:p>
            <a:r>
              <a:rPr lang="en-US" sz="1400" dirty="0">
                <a:solidFill>
                  <a:srgbClr val="323232"/>
                </a:solidFill>
              </a:rPr>
              <a:t>Other  Livestock</a:t>
            </a:r>
          </a:p>
        </p:txBody>
      </p:sp>
      <p:sp>
        <p:nvSpPr>
          <p:cNvPr id="30" name="Rectangle 29"/>
          <p:cNvSpPr/>
          <p:nvPr/>
        </p:nvSpPr>
        <p:spPr>
          <a:xfrm>
            <a:off x="8901686" y="1575616"/>
            <a:ext cx="83752" cy="38425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p:cNvPicPr>
            <a:picLocks noChangeAspect="1"/>
          </p:cNvPicPr>
          <p:nvPr/>
        </p:nvPicPr>
        <p:blipFill>
          <a:blip r:embed="rId7"/>
          <a:stretch>
            <a:fillRect/>
          </a:stretch>
        </p:blipFill>
        <p:spPr>
          <a:xfrm>
            <a:off x="7537507" y="803275"/>
            <a:ext cx="1447619" cy="1171429"/>
          </a:xfrm>
          <a:prstGeom prst="rect">
            <a:avLst/>
          </a:prstGeom>
          <a:ln>
            <a:solidFill>
              <a:schemeClr val="tx1"/>
            </a:solidFill>
          </a:ln>
        </p:spPr>
      </p:pic>
      <p:sp>
        <p:nvSpPr>
          <p:cNvPr id="2" name="Left Brace 1"/>
          <p:cNvSpPr/>
          <p:nvPr/>
        </p:nvSpPr>
        <p:spPr>
          <a:xfrm rot="16200000">
            <a:off x="2165503" y="4357503"/>
            <a:ext cx="409203" cy="3581398"/>
          </a:xfrm>
          <a:prstGeom prst="leftBrace">
            <a:avLst/>
          </a:prstGeom>
          <a:ln w="25400">
            <a:solidFill>
              <a:schemeClr val="accent4">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Left Brace 30"/>
          <p:cNvSpPr/>
          <p:nvPr/>
        </p:nvSpPr>
        <p:spPr>
          <a:xfrm rot="16200000">
            <a:off x="6386699" y="4329299"/>
            <a:ext cx="409203" cy="3581398"/>
          </a:xfrm>
          <a:prstGeom prst="leftBrace">
            <a:avLst/>
          </a:prstGeom>
          <a:ln w="25400">
            <a:solidFill>
              <a:schemeClr val="accent4">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TextBox 2"/>
          <p:cNvSpPr txBox="1"/>
          <p:nvPr/>
        </p:nvSpPr>
        <p:spPr>
          <a:xfrm>
            <a:off x="1295400" y="6324600"/>
            <a:ext cx="2286000" cy="369332"/>
          </a:xfrm>
          <a:prstGeom prst="rect">
            <a:avLst/>
          </a:prstGeom>
          <a:noFill/>
        </p:spPr>
        <p:txBody>
          <a:bodyPr wrap="square" rtlCol="0">
            <a:spAutoFit/>
          </a:bodyPr>
          <a:lstStyle/>
          <a:p>
            <a:r>
              <a:rPr lang="en-US" dirty="0"/>
              <a:t>8 types of crop farms</a:t>
            </a:r>
          </a:p>
        </p:txBody>
      </p:sp>
      <p:sp>
        <p:nvSpPr>
          <p:cNvPr id="32" name="TextBox 31"/>
          <p:cNvSpPr txBox="1"/>
          <p:nvPr/>
        </p:nvSpPr>
        <p:spPr>
          <a:xfrm>
            <a:off x="5320286" y="6336268"/>
            <a:ext cx="2833114" cy="369332"/>
          </a:xfrm>
          <a:prstGeom prst="rect">
            <a:avLst/>
          </a:prstGeom>
          <a:noFill/>
        </p:spPr>
        <p:txBody>
          <a:bodyPr wrap="square" rtlCol="0">
            <a:spAutoFit/>
          </a:bodyPr>
          <a:lstStyle/>
          <a:p>
            <a:r>
              <a:rPr lang="en-US" dirty="0"/>
              <a:t>8 types of livestock farms</a:t>
            </a:r>
          </a:p>
        </p:txBody>
      </p:sp>
      <p:sp>
        <p:nvSpPr>
          <p:cNvPr id="5" name="Oval 4"/>
          <p:cNvSpPr/>
          <p:nvPr/>
        </p:nvSpPr>
        <p:spPr>
          <a:xfrm>
            <a:off x="3910468" y="583378"/>
            <a:ext cx="1050669" cy="2136068"/>
          </a:xfrm>
          <a:prstGeom prst="ellipse">
            <a:avLst/>
          </a:prstGeom>
          <a:no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Down Arrow 5"/>
          <p:cNvSpPr/>
          <p:nvPr/>
        </p:nvSpPr>
        <p:spPr>
          <a:xfrm>
            <a:off x="1981200" y="3429000"/>
            <a:ext cx="228600" cy="1066800"/>
          </a:xfrm>
          <a:prstGeom prst="downArrow">
            <a:avLst/>
          </a:prstGeom>
          <a:solidFill>
            <a:schemeClr val="accent2">
              <a:lumMod val="5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Down Arrow 33"/>
          <p:cNvSpPr/>
          <p:nvPr/>
        </p:nvSpPr>
        <p:spPr>
          <a:xfrm>
            <a:off x="2590800" y="2971800"/>
            <a:ext cx="228600" cy="1066800"/>
          </a:xfrm>
          <a:prstGeom prst="downArrow">
            <a:avLst/>
          </a:prstGeom>
          <a:solidFill>
            <a:schemeClr val="accent2">
              <a:lumMod val="5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Down Arrow 34"/>
          <p:cNvSpPr/>
          <p:nvPr/>
        </p:nvSpPr>
        <p:spPr>
          <a:xfrm>
            <a:off x="3124200" y="3657600"/>
            <a:ext cx="228600" cy="1066800"/>
          </a:xfrm>
          <a:prstGeom prst="downArrow">
            <a:avLst/>
          </a:prstGeom>
          <a:solidFill>
            <a:schemeClr val="accent2">
              <a:lumMod val="5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own Arrow 7"/>
          <p:cNvSpPr/>
          <p:nvPr/>
        </p:nvSpPr>
        <p:spPr>
          <a:xfrm>
            <a:off x="4876800" y="3886200"/>
            <a:ext cx="152400" cy="990600"/>
          </a:xfrm>
          <a:prstGeom prst="downArrow">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Down Arrow 35"/>
          <p:cNvSpPr/>
          <p:nvPr/>
        </p:nvSpPr>
        <p:spPr>
          <a:xfrm>
            <a:off x="6400800" y="2514600"/>
            <a:ext cx="152400" cy="990600"/>
          </a:xfrm>
          <a:prstGeom prst="downArrow">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Down Arrow 37"/>
          <p:cNvSpPr/>
          <p:nvPr/>
        </p:nvSpPr>
        <p:spPr>
          <a:xfrm>
            <a:off x="7620000" y="3505200"/>
            <a:ext cx="152400" cy="990600"/>
          </a:xfrm>
          <a:prstGeom prst="downArrow">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Down Arrow 38"/>
          <p:cNvSpPr/>
          <p:nvPr/>
        </p:nvSpPr>
        <p:spPr>
          <a:xfrm>
            <a:off x="8458200" y="3276600"/>
            <a:ext cx="152400" cy="990600"/>
          </a:xfrm>
          <a:prstGeom prst="downArrow">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p:cNvSpPr/>
          <p:nvPr/>
        </p:nvSpPr>
        <p:spPr>
          <a:xfrm>
            <a:off x="6758855" y="659577"/>
            <a:ext cx="771231" cy="4141023"/>
          </a:xfrm>
          <a:prstGeom prst="ellipse">
            <a:avLst/>
          </a:prstGeom>
          <a:no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Audio 8">
            <a:hlinkClick r:id="" action="ppaction://media"/>
            <a:extLst>
              <a:ext uri="{FF2B5EF4-FFF2-40B4-BE49-F238E27FC236}">
                <a16:creationId xmlns:a16="http://schemas.microsoft.com/office/drawing/2014/main" id="{E8DAD950-0293-442E-B534-45C3A947C21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85200" y="6299200"/>
            <a:ext cx="406400" cy="406400"/>
          </a:xfrm>
          <a:prstGeom prst="rect">
            <a:avLst/>
          </a:prstGeom>
        </p:spPr>
      </p:pic>
    </p:spTree>
    <p:custDataLst>
      <p:tags r:id="rId1"/>
    </p:custDataLst>
    <p:extLst>
      <p:ext uri="{BB962C8B-B14F-4D97-AF65-F5344CB8AC3E}">
        <p14:creationId xmlns:p14="http://schemas.microsoft.com/office/powerpoint/2010/main" val="151804309"/>
      </p:ext>
    </p:extLst>
  </p:cSld>
  <p:clrMapOvr>
    <a:masterClrMapping/>
  </p:clrMapOvr>
  <mc:AlternateContent xmlns:mc="http://schemas.openxmlformats.org/markup-compatibility/2006">
    <mc:Choice xmlns:p14="http://schemas.microsoft.com/office/powerpoint/2010/main" Requires="p14">
      <p:transition spd="slow" p14:dur="2000" advTm="94120"/>
    </mc:Choice>
    <mc:Fallback>
      <p:transition spd="slow" advTm="941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1"/>
                                        </p:tgtEl>
                                        <p:attrNameLst>
                                          <p:attrName>style.visibility</p:attrName>
                                        </p:attrNameLst>
                                      </p:cBhvr>
                                      <p:to>
                                        <p:strVal val="visible"/>
                                      </p:to>
                                    </p:set>
                                  </p:childTnLst>
                                  <p:subTnLst>
                                    <p:set>
                                      <p:cBhvr override="childStyle">
                                        <p:cTn dur="1" fill="hold" display="0" masterRel="nextClick" afterEffect="1"/>
                                        <p:tgtEl>
                                          <p:spTgt spid="31"/>
                                        </p:tgtEl>
                                        <p:attrNameLst>
                                          <p:attrName>style.visibility</p:attrName>
                                        </p:attrNameLst>
                                      </p:cBhvr>
                                      <p:to>
                                        <p:strVal val="hidden"/>
                                      </p:to>
                                    </p:set>
                                  </p:subTnLst>
                                </p:cTn>
                              </p:par>
                              <p:par>
                                <p:cTn id="17" presetID="1"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childTnLst>
                                  <p:subTnLst>
                                    <p:set>
                                      <p:cBhvr override="childStyle">
                                        <p:cTn dur="1" fill="hold" display="0" masterRel="nextClick" afterEffect="1"/>
                                        <p:tgtEl>
                                          <p:spTgt spid="32"/>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par>
                                <p:cTn id="27" presetID="1" presetClass="entr" presetSubtype="0" fill="hold" grpId="0" nodeType="withEffect">
                                  <p:stCondLst>
                                    <p:cond delay="0"/>
                                  </p:stCondLst>
                                  <p:childTnLst>
                                    <p:set>
                                      <p:cBhvr>
                                        <p:cTn id="28" dur="1" fill="hold">
                                          <p:stCondLst>
                                            <p:cond delay="0"/>
                                          </p:stCondLst>
                                        </p:cTn>
                                        <p:tgtEl>
                                          <p:spTgt spid="34"/>
                                        </p:tgtEl>
                                        <p:attrNameLst>
                                          <p:attrName>style.visibility</p:attrName>
                                        </p:attrNameLst>
                                      </p:cBhvr>
                                      <p:to>
                                        <p:strVal val="visible"/>
                                      </p:to>
                                    </p:set>
                                  </p:childTnLst>
                                  <p:subTnLst>
                                    <p:set>
                                      <p:cBhvr override="childStyle">
                                        <p:cTn dur="1" fill="hold" display="0" masterRel="nextClick" afterEffect="1"/>
                                        <p:tgtEl>
                                          <p:spTgt spid="34"/>
                                        </p:tgtEl>
                                        <p:attrNameLst>
                                          <p:attrName>style.visibility</p:attrName>
                                        </p:attrNameLst>
                                      </p:cBhvr>
                                      <p:to>
                                        <p:strVal val="hidden"/>
                                      </p:to>
                                    </p:set>
                                  </p:subTnLst>
                                </p:cTn>
                              </p:par>
                              <p:par>
                                <p:cTn id="29" presetID="1" presetClass="entr" presetSubtype="0"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childTnLst>
                                  <p:subTnLst>
                                    <p:set>
                                      <p:cBhvr override="childStyle">
                                        <p:cTn dur="1" fill="hold" display="0" masterRel="nextClick" afterEffect="1"/>
                                        <p:tgtEl>
                                          <p:spTgt spid="35"/>
                                        </p:tgtEl>
                                        <p:attrNameLst>
                                          <p:attrName>style.visibility</p:attrName>
                                        </p:attrNameLst>
                                      </p:cBhvr>
                                      <p:to>
                                        <p:strVal val="hidden"/>
                                      </p:to>
                                    </p:set>
                                  </p:sub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0"/>
                                        </p:tgtEl>
                                        <p:attrNameLst>
                                          <p:attrName>style.visibility</p:attrName>
                                        </p:attrNameLst>
                                      </p:cBhvr>
                                      <p:to>
                                        <p:strVal val="visible"/>
                                      </p:to>
                                    </p:set>
                                  </p:childTnLst>
                                  <p:subTnLst>
                                    <p:set>
                                      <p:cBhvr override="childStyle">
                                        <p:cTn dur="1" fill="hold" display="0" masterRel="nextClick" afterEffect="1"/>
                                        <p:tgtEl>
                                          <p:spTgt spid="40"/>
                                        </p:tgtEl>
                                        <p:attrNameLst>
                                          <p:attrName>style.visibility</p:attrName>
                                        </p:attrNameLst>
                                      </p:cBhvr>
                                      <p:to>
                                        <p:strVal val="hidden"/>
                                      </p:to>
                                    </p:set>
                                  </p:sub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par>
                                <p:cTn id="39" presetID="1" presetClass="entr" presetSubtype="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childTnLst>
                                  <p:subTnLst>
                                    <p:set>
                                      <p:cBhvr override="childStyle">
                                        <p:cTn dur="1" fill="hold" display="0" masterRel="nextClick" afterEffect="1"/>
                                        <p:tgtEl>
                                          <p:spTgt spid="36"/>
                                        </p:tgtEl>
                                        <p:attrNameLst>
                                          <p:attrName>style.visibility</p:attrName>
                                        </p:attrNameLst>
                                      </p:cBhvr>
                                      <p:to>
                                        <p:strVal val="hidden"/>
                                      </p:to>
                                    </p:set>
                                  </p:subTnLst>
                                </p:cTn>
                              </p:par>
                              <p:par>
                                <p:cTn id="41" presetID="1" presetClass="entr" presetSubtype="0" fill="hold" grpId="0" nodeType="withEffect">
                                  <p:stCondLst>
                                    <p:cond delay="0"/>
                                  </p:stCondLst>
                                  <p:childTnLst>
                                    <p:set>
                                      <p:cBhvr>
                                        <p:cTn id="42" dur="1" fill="hold">
                                          <p:stCondLst>
                                            <p:cond delay="0"/>
                                          </p:stCondLst>
                                        </p:cTn>
                                        <p:tgtEl>
                                          <p:spTgt spid="38"/>
                                        </p:tgtEl>
                                        <p:attrNameLst>
                                          <p:attrName>style.visibility</p:attrName>
                                        </p:attrNameLst>
                                      </p:cBhvr>
                                      <p:to>
                                        <p:strVal val="visible"/>
                                      </p:to>
                                    </p:set>
                                  </p:childTnLst>
                                  <p:subTnLst>
                                    <p:set>
                                      <p:cBhvr override="childStyle">
                                        <p:cTn dur="1" fill="hold" display="0" masterRel="nextClick" afterEffect="1"/>
                                        <p:tgtEl>
                                          <p:spTgt spid="38"/>
                                        </p:tgtEl>
                                        <p:attrNameLst>
                                          <p:attrName>style.visibility</p:attrName>
                                        </p:attrNameLst>
                                      </p:cBhvr>
                                      <p:to>
                                        <p:strVal val="hidden"/>
                                      </p:to>
                                    </p:set>
                                  </p:subTnLst>
                                </p:cTn>
                              </p:par>
                              <p:par>
                                <p:cTn id="43" presetID="1" presetClass="entr" presetSubtype="0" fill="hold" grpId="0" nodeType="withEffect">
                                  <p:stCondLst>
                                    <p:cond delay="0"/>
                                  </p:stCondLst>
                                  <p:childTnLst>
                                    <p:set>
                                      <p:cBhvr>
                                        <p:cTn id="44" dur="1" fill="hold">
                                          <p:stCondLst>
                                            <p:cond delay="0"/>
                                          </p:stCondLst>
                                        </p:cTn>
                                        <p:tgtEl>
                                          <p:spTgt spid="39"/>
                                        </p:tgtEl>
                                        <p:attrNameLst>
                                          <p:attrName>style.visibility</p:attrName>
                                        </p:attrNameLst>
                                      </p:cBhvr>
                                      <p:to>
                                        <p:strVal val="visible"/>
                                      </p:to>
                                    </p:set>
                                  </p:childTnLst>
                                  <p:subTnLst>
                                    <p:set>
                                      <p:cBhvr override="childStyle">
                                        <p:cTn dur="1" fill="hold" display="0" masterRel="nextClick" afterEffect="1"/>
                                        <p:tgtEl>
                                          <p:spTgt spid="39"/>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5" fill="hold" display="0">
                  <p:stCondLst>
                    <p:cond delay="indefinite"/>
                  </p:stCondLst>
                  <p:endCondLst>
                    <p:cond evt="onStopAudio" delay="0">
                      <p:tgtEl>
                        <p:sldTgt/>
                      </p:tgtEl>
                    </p:cond>
                  </p:endCondLst>
                </p:cTn>
                <p:tgtEl>
                  <p:spTgt spid="9"/>
                </p:tgtEl>
              </p:cMediaNode>
            </p:audio>
          </p:childTnLst>
        </p:cTn>
      </p:par>
    </p:tnLst>
    <p:bldLst>
      <p:bldP spid="2" grpId="0" animBg="1"/>
      <p:bldP spid="31" grpId="0" animBg="1"/>
      <p:bldP spid="3" grpId="0"/>
      <p:bldP spid="32" grpId="0"/>
      <p:bldP spid="5" grpId="0" animBg="1"/>
      <p:bldP spid="6" grpId="0" animBg="1"/>
      <p:bldP spid="34" grpId="0" animBg="1"/>
      <p:bldP spid="35" grpId="0" animBg="1"/>
      <p:bldP spid="8" grpId="0" animBg="1"/>
      <p:bldP spid="36" grpId="0" animBg="1"/>
      <p:bldP spid="38" grpId="0" animBg="1"/>
      <p:bldP spid="39" grpId="0" animBg="1"/>
      <p:bldP spid="4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6948055" y="6420836"/>
            <a:ext cx="2133600" cy="365125"/>
          </a:xfrm>
        </p:spPr>
        <p:txBody>
          <a:bodyPr/>
          <a:lstStyle/>
          <a:p>
            <a:fld id="{31D7D529-EB6A-44F1-A6CD-09DF41E61269}" type="slidenum">
              <a:rPr lang="en-US" smtClean="0"/>
              <a:pPr/>
              <a:t>14</a:t>
            </a:fld>
            <a:endParaRPr lang="en-US" dirty="0"/>
          </a:p>
        </p:txBody>
      </p:sp>
      <p:sp>
        <p:nvSpPr>
          <p:cNvPr id="11" name="TextBox 10"/>
          <p:cNvSpPr txBox="1"/>
          <p:nvPr/>
        </p:nvSpPr>
        <p:spPr>
          <a:xfrm>
            <a:off x="914400" y="5712023"/>
            <a:ext cx="685800" cy="526197"/>
          </a:xfrm>
          <a:prstGeom prst="rect">
            <a:avLst/>
          </a:prstGeom>
          <a:noFill/>
        </p:spPr>
        <p:txBody>
          <a:bodyPr wrap="square" rtlCol="0">
            <a:spAutoFit/>
          </a:bodyPr>
          <a:lstStyle/>
          <a:p>
            <a:r>
              <a:rPr lang="en-US" sz="1400" dirty="0">
                <a:solidFill>
                  <a:srgbClr val="323232"/>
                </a:solidFill>
              </a:rPr>
              <a:t>1 – 9 acres </a:t>
            </a:r>
          </a:p>
        </p:txBody>
      </p:sp>
      <p:sp>
        <p:nvSpPr>
          <p:cNvPr id="30" name="Rectangle 29"/>
          <p:cNvSpPr/>
          <p:nvPr/>
        </p:nvSpPr>
        <p:spPr>
          <a:xfrm>
            <a:off x="8901686" y="1575616"/>
            <a:ext cx="83752" cy="38425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6"/>
          <a:stretch>
            <a:fillRect/>
          </a:stretch>
        </p:blipFill>
        <p:spPr>
          <a:xfrm>
            <a:off x="129900" y="577339"/>
            <a:ext cx="8915400" cy="5156751"/>
          </a:xfrm>
          <a:prstGeom prst="rect">
            <a:avLst/>
          </a:prstGeom>
        </p:spPr>
      </p:pic>
      <p:pic>
        <p:nvPicPr>
          <p:cNvPr id="29" name="Picture 28"/>
          <p:cNvPicPr>
            <a:picLocks noChangeAspect="1"/>
          </p:cNvPicPr>
          <p:nvPr/>
        </p:nvPicPr>
        <p:blipFill>
          <a:blip r:embed="rId7"/>
          <a:stretch>
            <a:fillRect/>
          </a:stretch>
        </p:blipFill>
        <p:spPr>
          <a:xfrm>
            <a:off x="6983296" y="1050243"/>
            <a:ext cx="1447619" cy="1171429"/>
          </a:xfrm>
          <a:prstGeom prst="rect">
            <a:avLst/>
          </a:prstGeom>
          <a:ln>
            <a:solidFill>
              <a:schemeClr val="tx1"/>
            </a:solidFill>
          </a:ln>
        </p:spPr>
      </p:pic>
      <p:sp>
        <p:nvSpPr>
          <p:cNvPr id="31" name="TextBox 30"/>
          <p:cNvSpPr txBox="1"/>
          <p:nvPr/>
        </p:nvSpPr>
        <p:spPr>
          <a:xfrm>
            <a:off x="2057400" y="5712023"/>
            <a:ext cx="838200" cy="523220"/>
          </a:xfrm>
          <a:prstGeom prst="rect">
            <a:avLst/>
          </a:prstGeom>
          <a:noFill/>
        </p:spPr>
        <p:txBody>
          <a:bodyPr wrap="square" rtlCol="0">
            <a:spAutoFit/>
          </a:bodyPr>
          <a:lstStyle/>
          <a:p>
            <a:r>
              <a:rPr lang="en-US" sz="1400" dirty="0">
                <a:solidFill>
                  <a:srgbClr val="323232"/>
                </a:solidFill>
              </a:rPr>
              <a:t>10 – 49 acres </a:t>
            </a:r>
          </a:p>
        </p:txBody>
      </p:sp>
      <p:sp>
        <p:nvSpPr>
          <p:cNvPr id="32" name="TextBox 31"/>
          <p:cNvSpPr txBox="1"/>
          <p:nvPr/>
        </p:nvSpPr>
        <p:spPr>
          <a:xfrm>
            <a:off x="3200400" y="5715000"/>
            <a:ext cx="838200" cy="523220"/>
          </a:xfrm>
          <a:prstGeom prst="rect">
            <a:avLst/>
          </a:prstGeom>
          <a:noFill/>
        </p:spPr>
        <p:txBody>
          <a:bodyPr wrap="square" rtlCol="0">
            <a:spAutoFit/>
          </a:bodyPr>
          <a:lstStyle/>
          <a:p>
            <a:r>
              <a:rPr lang="en-US" sz="1400" dirty="0">
                <a:solidFill>
                  <a:srgbClr val="323232"/>
                </a:solidFill>
              </a:rPr>
              <a:t>50 - 179 acres</a:t>
            </a:r>
          </a:p>
        </p:txBody>
      </p:sp>
      <p:sp>
        <p:nvSpPr>
          <p:cNvPr id="33" name="TextBox 32"/>
          <p:cNvSpPr txBox="1"/>
          <p:nvPr/>
        </p:nvSpPr>
        <p:spPr>
          <a:xfrm>
            <a:off x="4294485" y="5712023"/>
            <a:ext cx="1039515" cy="523220"/>
          </a:xfrm>
          <a:prstGeom prst="rect">
            <a:avLst/>
          </a:prstGeom>
          <a:noFill/>
        </p:spPr>
        <p:txBody>
          <a:bodyPr wrap="square" rtlCol="0">
            <a:spAutoFit/>
          </a:bodyPr>
          <a:lstStyle/>
          <a:p>
            <a:r>
              <a:rPr lang="en-US" sz="1400" dirty="0">
                <a:solidFill>
                  <a:srgbClr val="323232"/>
                </a:solidFill>
              </a:rPr>
              <a:t>180 – 499 acres</a:t>
            </a:r>
          </a:p>
        </p:txBody>
      </p:sp>
      <p:sp>
        <p:nvSpPr>
          <p:cNvPr id="34" name="TextBox 33"/>
          <p:cNvSpPr txBox="1"/>
          <p:nvPr/>
        </p:nvSpPr>
        <p:spPr>
          <a:xfrm>
            <a:off x="5486400" y="5715000"/>
            <a:ext cx="914400" cy="523220"/>
          </a:xfrm>
          <a:prstGeom prst="rect">
            <a:avLst/>
          </a:prstGeom>
          <a:noFill/>
        </p:spPr>
        <p:txBody>
          <a:bodyPr wrap="square" rtlCol="0">
            <a:spAutoFit/>
          </a:bodyPr>
          <a:lstStyle/>
          <a:p>
            <a:r>
              <a:rPr lang="en-US" sz="1400" dirty="0">
                <a:solidFill>
                  <a:srgbClr val="323232"/>
                </a:solidFill>
              </a:rPr>
              <a:t>500 – 999 acres</a:t>
            </a:r>
          </a:p>
        </p:txBody>
      </p:sp>
      <p:sp>
        <p:nvSpPr>
          <p:cNvPr id="35" name="TextBox 34"/>
          <p:cNvSpPr txBox="1"/>
          <p:nvPr/>
        </p:nvSpPr>
        <p:spPr>
          <a:xfrm>
            <a:off x="6858000" y="5715000"/>
            <a:ext cx="838200" cy="738664"/>
          </a:xfrm>
          <a:prstGeom prst="rect">
            <a:avLst/>
          </a:prstGeom>
          <a:noFill/>
        </p:spPr>
        <p:txBody>
          <a:bodyPr wrap="square" rtlCol="0">
            <a:spAutoFit/>
          </a:bodyPr>
          <a:lstStyle/>
          <a:p>
            <a:r>
              <a:rPr lang="en-US" sz="1400" dirty="0">
                <a:solidFill>
                  <a:srgbClr val="323232"/>
                </a:solidFill>
              </a:rPr>
              <a:t>1,000 – 1,999 acres</a:t>
            </a:r>
          </a:p>
        </p:txBody>
      </p:sp>
      <p:sp>
        <p:nvSpPr>
          <p:cNvPr id="36" name="TextBox 35"/>
          <p:cNvSpPr txBox="1"/>
          <p:nvPr/>
        </p:nvSpPr>
        <p:spPr>
          <a:xfrm>
            <a:off x="8001000" y="5712023"/>
            <a:ext cx="838200" cy="738664"/>
          </a:xfrm>
          <a:prstGeom prst="rect">
            <a:avLst/>
          </a:prstGeom>
          <a:noFill/>
        </p:spPr>
        <p:txBody>
          <a:bodyPr wrap="square" rtlCol="0">
            <a:spAutoFit/>
          </a:bodyPr>
          <a:lstStyle/>
          <a:p>
            <a:r>
              <a:rPr lang="en-US" sz="1400" dirty="0">
                <a:solidFill>
                  <a:srgbClr val="323232"/>
                </a:solidFill>
              </a:rPr>
              <a:t>2,000 or more acres</a:t>
            </a:r>
          </a:p>
        </p:txBody>
      </p:sp>
      <p:sp>
        <p:nvSpPr>
          <p:cNvPr id="7" name="Title 1"/>
          <p:cNvSpPr>
            <a:spLocks noGrp="1"/>
          </p:cNvSpPr>
          <p:nvPr>
            <p:ph type="title" idx="4294967295"/>
          </p:nvPr>
        </p:nvSpPr>
        <p:spPr>
          <a:xfrm>
            <a:off x="304800" y="133824"/>
            <a:ext cx="8382000" cy="450951"/>
          </a:xfrm>
        </p:spPr>
        <p:txBody>
          <a:bodyPr>
            <a:noAutofit/>
          </a:bodyPr>
          <a:lstStyle/>
          <a:p>
            <a:pPr algn="ctr"/>
            <a:r>
              <a:rPr lang="en-US" sz="3200" b="1" dirty="0">
                <a:solidFill>
                  <a:srgbClr val="0070C0"/>
                </a:solidFill>
              </a:rPr>
              <a:t>Distribution of Unresolved Farms by Land Area</a:t>
            </a:r>
          </a:p>
        </p:txBody>
      </p:sp>
      <p:sp>
        <p:nvSpPr>
          <p:cNvPr id="3" name="Rectangle 2"/>
          <p:cNvSpPr/>
          <p:nvPr/>
        </p:nvSpPr>
        <p:spPr>
          <a:xfrm>
            <a:off x="381000" y="1143000"/>
            <a:ext cx="1371600" cy="4591090"/>
          </a:xfrm>
          <a:prstGeom prst="rect">
            <a:avLst/>
          </a:prstGeom>
          <a:noFill/>
          <a:ln w="76200">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1752600" y="577339"/>
            <a:ext cx="1191915" cy="5156751"/>
          </a:xfrm>
          <a:prstGeom prst="rect">
            <a:avLst/>
          </a:prstGeom>
          <a:noFill/>
          <a:ln w="76200">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rot="3054435">
            <a:off x="4279495" y="1140453"/>
            <a:ext cx="266700" cy="1371600"/>
          </a:xfrm>
          <a:prstGeom prst="downArrow">
            <a:avLst/>
          </a:prstGeom>
          <a:solidFill>
            <a:schemeClr val="accent2">
              <a:lumMod val="5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Audio 4">
            <a:hlinkClick r:id="" action="ppaction://media"/>
            <a:extLst>
              <a:ext uri="{FF2B5EF4-FFF2-40B4-BE49-F238E27FC236}">
                <a16:creationId xmlns:a16="http://schemas.microsoft.com/office/drawing/2014/main" id="{FEC9604D-4F77-453E-B1F4-34439749463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85200" y="6299200"/>
            <a:ext cx="406400" cy="406400"/>
          </a:xfrm>
          <a:prstGeom prst="rect">
            <a:avLst/>
          </a:prstGeom>
        </p:spPr>
      </p:pic>
    </p:spTree>
    <p:custDataLst>
      <p:tags r:id="rId1"/>
    </p:custDataLst>
    <p:extLst>
      <p:ext uri="{BB962C8B-B14F-4D97-AF65-F5344CB8AC3E}">
        <p14:creationId xmlns:p14="http://schemas.microsoft.com/office/powerpoint/2010/main" val="2771719703"/>
      </p:ext>
    </p:extLst>
  </p:cSld>
  <p:clrMapOvr>
    <a:masterClrMapping/>
  </p:clrMapOvr>
  <mc:AlternateContent xmlns:mc="http://schemas.openxmlformats.org/markup-compatibility/2006">
    <mc:Choice xmlns:p14="http://schemas.microsoft.com/office/powerpoint/2010/main" Requires="p14">
      <p:transition spd="slow" p14:dur="2000" advTm="37278"/>
    </mc:Choice>
    <mc:Fallback>
      <p:transition spd="slow" advTm="37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subTnLst>
                                    <p:set>
                                      <p:cBhvr override="childStyle">
                                        <p:cTn dur="1" fill="hold" display="0" masterRel="nextClick" afterEffect="1"/>
                                        <p:tgtEl>
                                          <p:spTgt spid="18"/>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subTnLst>
                                    <p:set>
                                      <p:cBhvr override="childStyle">
                                        <p:cTn dur="1" fill="hold" display="0" masterRel="nextClick" afterEffect="1"/>
                                        <p:tgtEl>
                                          <p:spTgt spid="19"/>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5"/>
                </p:tgtEl>
              </p:cMediaNode>
            </p:audio>
          </p:childTnLst>
        </p:cTn>
      </p:par>
    </p:tnLst>
    <p:bldLst>
      <p:bldP spid="3" grpId="0" animBg="1"/>
      <p:bldP spid="18" grpId="0" animBg="1"/>
      <p:bldP spid="1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6851838" y="6429914"/>
            <a:ext cx="2133600" cy="365125"/>
          </a:xfrm>
        </p:spPr>
        <p:txBody>
          <a:bodyPr/>
          <a:lstStyle/>
          <a:p>
            <a:fld id="{31D7D529-EB6A-44F1-A6CD-09DF41E61269}" type="slidenum">
              <a:rPr lang="en-US" smtClean="0"/>
              <a:pPr/>
              <a:t>15</a:t>
            </a:fld>
            <a:endParaRPr lang="en-US" dirty="0"/>
          </a:p>
        </p:txBody>
      </p:sp>
      <p:sp>
        <p:nvSpPr>
          <p:cNvPr id="11" name="TextBox 10"/>
          <p:cNvSpPr txBox="1"/>
          <p:nvPr/>
        </p:nvSpPr>
        <p:spPr>
          <a:xfrm>
            <a:off x="1344315" y="5620877"/>
            <a:ext cx="1066800" cy="307777"/>
          </a:xfrm>
          <a:prstGeom prst="rect">
            <a:avLst/>
          </a:prstGeom>
          <a:noFill/>
        </p:spPr>
        <p:txBody>
          <a:bodyPr wrap="square" rtlCol="0">
            <a:spAutoFit/>
          </a:bodyPr>
          <a:lstStyle/>
          <a:p>
            <a:r>
              <a:rPr lang="en-US" sz="1400" dirty="0">
                <a:solidFill>
                  <a:srgbClr val="323232"/>
                </a:solidFill>
              </a:rPr>
              <a:t>&lt; $10,000</a:t>
            </a:r>
          </a:p>
        </p:txBody>
      </p:sp>
      <p:sp>
        <p:nvSpPr>
          <p:cNvPr id="30" name="Rectangle 29"/>
          <p:cNvSpPr/>
          <p:nvPr/>
        </p:nvSpPr>
        <p:spPr>
          <a:xfrm>
            <a:off x="8901686" y="1575616"/>
            <a:ext cx="83752" cy="38425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2868315" y="5620877"/>
            <a:ext cx="1094085" cy="523220"/>
          </a:xfrm>
          <a:prstGeom prst="rect">
            <a:avLst/>
          </a:prstGeom>
          <a:noFill/>
        </p:spPr>
        <p:txBody>
          <a:bodyPr wrap="square" rtlCol="0">
            <a:spAutoFit/>
          </a:bodyPr>
          <a:lstStyle/>
          <a:p>
            <a:r>
              <a:rPr lang="en-US" sz="1400" dirty="0">
                <a:solidFill>
                  <a:srgbClr val="323232"/>
                </a:solidFill>
              </a:rPr>
              <a:t>$10,000 - $25,000</a:t>
            </a:r>
          </a:p>
        </p:txBody>
      </p:sp>
      <p:sp>
        <p:nvSpPr>
          <p:cNvPr id="33" name="TextBox 32"/>
          <p:cNvSpPr txBox="1"/>
          <p:nvPr/>
        </p:nvSpPr>
        <p:spPr>
          <a:xfrm>
            <a:off x="4270027" y="5667044"/>
            <a:ext cx="1039515" cy="523220"/>
          </a:xfrm>
          <a:prstGeom prst="rect">
            <a:avLst/>
          </a:prstGeom>
          <a:noFill/>
        </p:spPr>
        <p:txBody>
          <a:bodyPr wrap="square" rtlCol="0">
            <a:spAutoFit/>
          </a:bodyPr>
          <a:lstStyle/>
          <a:p>
            <a:r>
              <a:rPr lang="en-US" sz="1400" dirty="0">
                <a:solidFill>
                  <a:srgbClr val="323232"/>
                </a:solidFill>
              </a:rPr>
              <a:t>$25,000 - $100,000</a:t>
            </a:r>
          </a:p>
        </p:txBody>
      </p:sp>
      <p:sp>
        <p:nvSpPr>
          <p:cNvPr id="34" name="TextBox 33"/>
          <p:cNvSpPr txBox="1"/>
          <p:nvPr/>
        </p:nvSpPr>
        <p:spPr>
          <a:xfrm>
            <a:off x="5815658" y="5624876"/>
            <a:ext cx="1066800" cy="523220"/>
          </a:xfrm>
          <a:prstGeom prst="rect">
            <a:avLst/>
          </a:prstGeom>
          <a:noFill/>
        </p:spPr>
        <p:txBody>
          <a:bodyPr wrap="square" rtlCol="0">
            <a:spAutoFit/>
          </a:bodyPr>
          <a:lstStyle/>
          <a:p>
            <a:r>
              <a:rPr lang="en-US" sz="1400" dirty="0">
                <a:solidFill>
                  <a:srgbClr val="323232"/>
                </a:solidFill>
              </a:rPr>
              <a:t>$100,000- $500,000</a:t>
            </a:r>
          </a:p>
        </p:txBody>
      </p:sp>
      <p:sp>
        <p:nvSpPr>
          <p:cNvPr id="36" name="TextBox 35"/>
          <p:cNvSpPr txBox="1"/>
          <p:nvPr/>
        </p:nvSpPr>
        <p:spPr>
          <a:xfrm>
            <a:off x="7124700" y="5670994"/>
            <a:ext cx="990600" cy="523220"/>
          </a:xfrm>
          <a:prstGeom prst="rect">
            <a:avLst/>
          </a:prstGeom>
          <a:noFill/>
        </p:spPr>
        <p:txBody>
          <a:bodyPr wrap="square" rtlCol="0">
            <a:spAutoFit/>
          </a:bodyPr>
          <a:lstStyle/>
          <a:p>
            <a:r>
              <a:rPr lang="en-US" sz="1400" dirty="0">
                <a:solidFill>
                  <a:srgbClr val="323232"/>
                </a:solidFill>
              </a:rPr>
              <a:t>$500,000 or more</a:t>
            </a:r>
          </a:p>
        </p:txBody>
      </p:sp>
      <p:sp>
        <p:nvSpPr>
          <p:cNvPr id="7" name="Title 1"/>
          <p:cNvSpPr>
            <a:spLocks noGrp="1"/>
          </p:cNvSpPr>
          <p:nvPr>
            <p:ph type="title" idx="4294967295"/>
          </p:nvPr>
        </p:nvSpPr>
        <p:spPr>
          <a:xfrm>
            <a:off x="228600" y="182803"/>
            <a:ext cx="8756838" cy="883997"/>
          </a:xfrm>
        </p:spPr>
        <p:txBody>
          <a:bodyPr>
            <a:noAutofit/>
          </a:bodyPr>
          <a:lstStyle/>
          <a:p>
            <a:pPr algn="ctr"/>
            <a:r>
              <a:rPr lang="en-US" sz="3200" b="1" dirty="0">
                <a:solidFill>
                  <a:srgbClr val="0070C0"/>
                </a:solidFill>
              </a:rPr>
              <a:t>Distribution of Unresolved Farms by Total Value of Production </a:t>
            </a:r>
          </a:p>
        </p:txBody>
      </p:sp>
      <p:pic>
        <p:nvPicPr>
          <p:cNvPr id="5" name="Picture 4"/>
          <p:cNvPicPr>
            <a:picLocks noChangeAspect="1"/>
          </p:cNvPicPr>
          <p:nvPr/>
        </p:nvPicPr>
        <p:blipFill>
          <a:blip r:embed="rId6"/>
          <a:stretch>
            <a:fillRect/>
          </a:stretch>
        </p:blipFill>
        <p:spPr>
          <a:xfrm>
            <a:off x="589203" y="1096274"/>
            <a:ext cx="7830806" cy="4466933"/>
          </a:xfrm>
          <a:prstGeom prst="rect">
            <a:avLst/>
          </a:prstGeom>
        </p:spPr>
      </p:pic>
      <p:pic>
        <p:nvPicPr>
          <p:cNvPr id="29" name="Picture 28"/>
          <p:cNvPicPr>
            <a:picLocks noChangeAspect="1"/>
          </p:cNvPicPr>
          <p:nvPr/>
        </p:nvPicPr>
        <p:blipFill>
          <a:blip r:embed="rId7"/>
          <a:stretch>
            <a:fillRect/>
          </a:stretch>
        </p:blipFill>
        <p:spPr>
          <a:xfrm>
            <a:off x="6972390" y="1962981"/>
            <a:ext cx="1447619" cy="1171429"/>
          </a:xfrm>
          <a:prstGeom prst="rect">
            <a:avLst/>
          </a:prstGeom>
          <a:ln>
            <a:solidFill>
              <a:schemeClr val="tx1"/>
            </a:solidFill>
          </a:ln>
        </p:spPr>
      </p:pic>
      <p:sp>
        <p:nvSpPr>
          <p:cNvPr id="13" name="Rectangle 12"/>
          <p:cNvSpPr/>
          <p:nvPr/>
        </p:nvSpPr>
        <p:spPr>
          <a:xfrm>
            <a:off x="1246485" y="967556"/>
            <a:ext cx="1419167" cy="4653322"/>
          </a:xfrm>
          <a:prstGeom prst="rect">
            <a:avLst/>
          </a:prstGeom>
          <a:noFill/>
          <a:ln w="76200">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8C685F3F-07B8-4072-A501-8B3AF46F62C1}"/>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85200" y="6299200"/>
            <a:ext cx="406400" cy="406400"/>
          </a:xfrm>
          <a:prstGeom prst="rect">
            <a:avLst/>
          </a:prstGeom>
        </p:spPr>
      </p:pic>
    </p:spTree>
    <p:custDataLst>
      <p:tags r:id="rId1"/>
    </p:custDataLst>
    <p:extLst>
      <p:ext uri="{BB962C8B-B14F-4D97-AF65-F5344CB8AC3E}">
        <p14:creationId xmlns:p14="http://schemas.microsoft.com/office/powerpoint/2010/main" val="3919950199"/>
      </p:ext>
    </p:extLst>
  </p:cSld>
  <p:clrMapOvr>
    <a:masterClrMapping/>
  </p:clrMapOvr>
  <mc:AlternateContent xmlns:mc="http://schemas.openxmlformats.org/markup-compatibility/2006">
    <mc:Choice xmlns:p14="http://schemas.microsoft.com/office/powerpoint/2010/main" Requires="p14">
      <p:transition spd="slow" p14:dur="2000" advTm="23113"/>
    </mc:Choice>
    <mc:Fallback>
      <p:transition spd="slow" advTm="231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2"/>
                </p:tgtEl>
              </p:cMediaNode>
            </p:audio>
          </p:childTnLst>
        </p:cTn>
      </p:par>
    </p:tnLst>
    <p:bldLst>
      <p:bldP spid="1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7622"/>
            <a:ext cx="7772400" cy="1447800"/>
          </a:xfrm>
        </p:spPr>
        <p:txBody>
          <a:bodyPr>
            <a:noAutofit/>
          </a:bodyPr>
          <a:lstStyle/>
          <a:p>
            <a:r>
              <a:rPr lang="en-US" sz="3600" b="1" dirty="0">
                <a:solidFill>
                  <a:srgbClr val="0070C0"/>
                </a:solidFill>
              </a:rPr>
              <a:t>2012 and 2017 Census of Agriculture Demographic Sections</a:t>
            </a:r>
          </a:p>
        </p:txBody>
      </p:sp>
      <p:pic>
        <p:nvPicPr>
          <p:cNvPr id="4" name="Content Placeholder 3"/>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144674" y="1910219"/>
            <a:ext cx="6034617" cy="4525963"/>
          </a:xfr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21099" y="3566413"/>
            <a:ext cx="6645761" cy="3174566"/>
          </a:xfrm>
          <a:prstGeom prst="rect">
            <a:avLst/>
          </a:prstGeom>
        </p:spPr>
      </p:pic>
      <p:sp>
        <p:nvSpPr>
          <p:cNvPr id="6" name="Oval 5"/>
          <p:cNvSpPr/>
          <p:nvPr/>
        </p:nvSpPr>
        <p:spPr>
          <a:xfrm>
            <a:off x="1447800" y="2706431"/>
            <a:ext cx="2362200" cy="106223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733800" y="4654152"/>
            <a:ext cx="5334000" cy="96615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Audio 10">
            <a:hlinkClick r:id="" action="ppaction://media"/>
            <a:extLst>
              <a:ext uri="{FF2B5EF4-FFF2-40B4-BE49-F238E27FC236}">
                <a16:creationId xmlns:a16="http://schemas.microsoft.com/office/drawing/2014/main" id="{03ED1467-E5B8-4064-B27F-74AF3318A7C7}"/>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85200" y="6299200"/>
            <a:ext cx="406400" cy="406400"/>
          </a:xfrm>
          <a:prstGeom prst="rect">
            <a:avLst/>
          </a:prstGeom>
        </p:spPr>
      </p:pic>
    </p:spTree>
    <p:custDataLst>
      <p:tags r:id="rId1"/>
    </p:custDataLst>
    <p:extLst>
      <p:ext uri="{BB962C8B-B14F-4D97-AF65-F5344CB8AC3E}">
        <p14:creationId xmlns:p14="http://schemas.microsoft.com/office/powerpoint/2010/main" val="1915466419"/>
      </p:ext>
    </p:extLst>
  </p:cSld>
  <p:clrMapOvr>
    <a:masterClrMapping/>
  </p:clrMapOvr>
  <mc:AlternateContent xmlns:mc="http://schemas.openxmlformats.org/markup-compatibility/2006">
    <mc:Choice xmlns:p14="http://schemas.microsoft.com/office/powerpoint/2010/main" Requires="p14">
      <p:transition spd="slow" p14:dur="2000" advTm="35095"/>
    </mc:Choice>
    <mc:Fallback>
      <p:transition spd="slow" advTm="350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11"/>
                </p:tgtEl>
              </p:cMediaNode>
            </p:audio>
          </p:childTnLst>
        </p:cTn>
      </p:par>
    </p:tnLst>
    <p:bldLst>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6"/>
          <a:stretch>
            <a:fillRect/>
          </a:stretch>
        </p:blipFill>
        <p:spPr>
          <a:xfrm>
            <a:off x="1600200" y="6025198"/>
            <a:ext cx="6324600" cy="428571"/>
          </a:xfrm>
          <a:prstGeom prst="rect">
            <a:avLst/>
          </a:prstGeom>
        </p:spPr>
      </p:pic>
      <p:sp>
        <p:nvSpPr>
          <p:cNvPr id="3" name="Slide Number Placeholder 2"/>
          <p:cNvSpPr>
            <a:spLocks noGrp="1"/>
          </p:cNvSpPr>
          <p:nvPr>
            <p:ph type="sldNum" sz="quarter" idx="12"/>
          </p:nvPr>
        </p:nvSpPr>
        <p:spPr>
          <a:xfrm>
            <a:off x="6954982" y="6436451"/>
            <a:ext cx="2133600" cy="365125"/>
          </a:xfrm>
        </p:spPr>
        <p:txBody>
          <a:bodyPr/>
          <a:lstStyle/>
          <a:p>
            <a:pPr>
              <a:defRPr/>
            </a:pPr>
            <a:fld id="{0FA8DAD1-9C32-4215-9C17-89786E1B26C3}" type="slidenum">
              <a:rPr lang="en-US" smtClean="0"/>
              <a:pPr>
                <a:defRPr/>
              </a:pPr>
              <a:t>17</a:t>
            </a:fld>
            <a:endParaRPr lang="en-US" dirty="0"/>
          </a:p>
        </p:txBody>
      </p:sp>
      <p:sp>
        <p:nvSpPr>
          <p:cNvPr id="11" name="Title 1"/>
          <p:cNvSpPr txBox="1">
            <a:spLocks/>
          </p:cNvSpPr>
          <p:nvPr/>
        </p:nvSpPr>
        <p:spPr>
          <a:xfrm>
            <a:off x="685800" y="152400"/>
            <a:ext cx="7772400" cy="492894"/>
          </a:xfrm>
          <a:prstGeom prst="rect">
            <a:avLst/>
          </a:prstGeom>
        </p:spPr>
        <p:txBody>
          <a:bodyPr bIns="91440" anchor="b" anchorCtr="0">
            <a:normAutofit fontScale="45000" lnSpcReduction="200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a:solidFill>
                  <a:srgbClr val="0070C0"/>
                </a:solidFill>
                <a:latin typeface="+mj-lt"/>
                <a:ea typeface="+mj-ea"/>
                <a:cs typeface="+mj-cs"/>
              </a:rPr>
              <a:t>Unresolved Farms with at Least One Principal Producer Displaying Characteristic</a:t>
            </a:r>
          </a:p>
        </p:txBody>
      </p:sp>
      <p:sp>
        <p:nvSpPr>
          <p:cNvPr id="8" name="TextBox 7"/>
          <p:cNvSpPr txBox="1"/>
          <p:nvPr/>
        </p:nvSpPr>
        <p:spPr>
          <a:xfrm>
            <a:off x="1468582" y="5638800"/>
            <a:ext cx="838200" cy="307777"/>
          </a:xfrm>
          <a:prstGeom prst="rect">
            <a:avLst/>
          </a:prstGeom>
          <a:noFill/>
        </p:spPr>
        <p:txBody>
          <a:bodyPr wrap="square" rtlCol="0">
            <a:spAutoFit/>
          </a:bodyPr>
          <a:lstStyle/>
          <a:p>
            <a:r>
              <a:rPr lang="en-US" sz="1400" dirty="0">
                <a:solidFill>
                  <a:srgbClr val="323232"/>
                </a:solidFill>
              </a:rPr>
              <a:t>Male</a:t>
            </a:r>
          </a:p>
        </p:txBody>
      </p:sp>
      <p:sp>
        <p:nvSpPr>
          <p:cNvPr id="9" name="TextBox 8"/>
          <p:cNvSpPr txBox="1"/>
          <p:nvPr/>
        </p:nvSpPr>
        <p:spPr>
          <a:xfrm>
            <a:off x="4953000" y="5604675"/>
            <a:ext cx="1295400" cy="307777"/>
          </a:xfrm>
          <a:prstGeom prst="rect">
            <a:avLst/>
          </a:prstGeom>
          <a:noFill/>
        </p:spPr>
        <p:txBody>
          <a:bodyPr wrap="square" rtlCol="0">
            <a:spAutoFit/>
          </a:bodyPr>
          <a:lstStyle/>
          <a:p>
            <a:r>
              <a:rPr lang="en-US" sz="1400" dirty="0">
                <a:solidFill>
                  <a:srgbClr val="323232"/>
                </a:solidFill>
              </a:rPr>
              <a:t>Non-Hispanic</a:t>
            </a:r>
          </a:p>
        </p:txBody>
      </p:sp>
      <p:sp>
        <p:nvSpPr>
          <p:cNvPr id="10" name="TextBox 9"/>
          <p:cNvSpPr txBox="1"/>
          <p:nvPr/>
        </p:nvSpPr>
        <p:spPr>
          <a:xfrm>
            <a:off x="7050299" y="5618746"/>
            <a:ext cx="838200" cy="307777"/>
          </a:xfrm>
          <a:prstGeom prst="rect">
            <a:avLst/>
          </a:prstGeom>
          <a:noFill/>
        </p:spPr>
        <p:txBody>
          <a:bodyPr wrap="square" rtlCol="0">
            <a:spAutoFit/>
          </a:bodyPr>
          <a:lstStyle/>
          <a:p>
            <a:r>
              <a:rPr lang="en-US" sz="1400" dirty="0">
                <a:solidFill>
                  <a:srgbClr val="323232"/>
                </a:solidFill>
              </a:rPr>
              <a:t>White</a:t>
            </a:r>
          </a:p>
        </p:txBody>
      </p:sp>
      <p:pic>
        <p:nvPicPr>
          <p:cNvPr id="2" name="Picture 1"/>
          <p:cNvPicPr>
            <a:picLocks noChangeAspect="1"/>
          </p:cNvPicPr>
          <p:nvPr/>
        </p:nvPicPr>
        <p:blipFill>
          <a:blip r:embed="rId7"/>
          <a:stretch>
            <a:fillRect/>
          </a:stretch>
        </p:blipFill>
        <p:spPr>
          <a:xfrm>
            <a:off x="280421" y="616828"/>
            <a:ext cx="7931994" cy="5079402"/>
          </a:xfrm>
          <a:prstGeom prst="rect">
            <a:avLst/>
          </a:prstGeom>
        </p:spPr>
      </p:pic>
      <p:sp>
        <p:nvSpPr>
          <p:cNvPr id="12" name="TextBox 11"/>
          <p:cNvSpPr txBox="1"/>
          <p:nvPr/>
        </p:nvSpPr>
        <p:spPr>
          <a:xfrm>
            <a:off x="3048000" y="5638800"/>
            <a:ext cx="838200" cy="307777"/>
          </a:xfrm>
          <a:prstGeom prst="rect">
            <a:avLst/>
          </a:prstGeom>
          <a:noFill/>
        </p:spPr>
        <p:txBody>
          <a:bodyPr wrap="square" rtlCol="0">
            <a:spAutoFit/>
          </a:bodyPr>
          <a:lstStyle/>
          <a:p>
            <a:r>
              <a:rPr lang="en-US" sz="1400" dirty="0">
                <a:solidFill>
                  <a:srgbClr val="323232"/>
                </a:solidFill>
              </a:rPr>
              <a:t>Female</a:t>
            </a:r>
          </a:p>
        </p:txBody>
      </p:sp>
      <p:sp>
        <p:nvSpPr>
          <p:cNvPr id="4" name="TextBox 3"/>
          <p:cNvSpPr txBox="1"/>
          <p:nvPr/>
        </p:nvSpPr>
        <p:spPr>
          <a:xfrm>
            <a:off x="289632" y="2362200"/>
            <a:ext cx="176779" cy="369332"/>
          </a:xfrm>
          <a:prstGeom prst="rect">
            <a:avLst/>
          </a:prstGeom>
          <a:solidFill>
            <a:schemeClr val="bg1"/>
          </a:solidFill>
        </p:spPr>
        <p:txBody>
          <a:bodyPr wrap="square" rtlCol="0">
            <a:spAutoFit/>
          </a:bodyPr>
          <a:lstStyle/>
          <a:p>
            <a:endParaRPr lang="en-US" dirty="0"/>
          </a:p>
        </p:txBody>
      </p:sp>
      <p:sp>
        <p:nvSpPr>
          <p:cNvPr id="13" name="Down Arrow 12"/>
          <p:cNvSpPr/>
          <p:nvPr/>
        </p:nvSpPr>
        <p:spPr>
          <a:xfrm>
            <a:off x="3257550" y="1784866"/>
            <a:ext cx="419100" cy="1154668"/>
          </a:xfrm>
          <a:prstGeom prst="downArrow">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Audio 6">
            <a:hlinkClick r:id="" action="ppaction://media"/>
            <a:extLst>
              <a:ext uri="{FF2B5EF4-FFF2-40B4-BE49-F238E27FC236}">
                <a16:creationId xmlns:a16="http://schemas.microsoft.com/office/drawing/2014/main" id="{AECFE8E1-193B-4935-B3AC-B7B44E00202A}"/>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85200" y="6299200"/>
            <a:ext cx="406400" cy="406400"/>
          </a:xfrm>
          <a:prstGeom prst="rect">
            <a:avLst/>
          </a:prstGeom>
        </p:spPr>
      </p:pic>
    </p:spTree>
    <p:custDataLst>
      <p:tags r:id="rId1"/>
    </p:custDataLst>
    <p:extLst>
      <p:ext uri="{BB962C8B-B14F-4D97-AF65-F5344CB8AC3E}">
        <p14:creationId xmlns:p14="http://schemas.microsoft.com/office/powerpoint/2010/main" val="2099865779"/>
      </p:ext>
    </p:extLst>
  </p:cSld>
  <p:clrMapOvr>
    <a:masterClrMapping/>
  </p:clrMapOvr>
  <mc:AlternateContent xmlns:mc="http://schemas.openxmlformats.org/markup-compatibility/2006">
    <mc:Choice xmlns:p14="http://schemas.microsoft.com/office/powerpoint/2010/main" Requires="p14">
      <p:transition spd="slow" p14:dur="2000" advTm="16823"/>
    </mc:Choice>
    <mc:Fallback>
      <p:transition spd="slow" advTm="168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7"/>
                </p:tgtEl>
              </p:cMediaNode>
            </p:audio>
          </p:childTnLst>
        </p:cTn>
      </p:par>
    </p:tnLst>
    <p:bldLst>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7010400" y="6499004"/>
            <a:ext cx="2133600" cy="365125"/>
          </a:xfrm>
        </p:spPr>
        <p:txBody>
          <a:bodyPr/>
          <a:lstStyle/>
          <a:p>
            <a:pPr>
              <a:defRPr/>
            </a:pPr>
            <a:fld id="{0FA8DAD1-9C32-4215-9C17-89786E1B26C3}" type="slidenum">
              <a:rPr lang="en-US" smtClean="0"/>
              <a:pPr>
                <a:defRPr/>
              </a:pPr>
              <a:t>18</a:t>
            </a:fld>
            <a:endParaRPr lang="en-US" dirty="0"/>
          </a:p>
        </p:txBody>
      </p:sp>
      <p:pic>
        <p:nvPicPr>
          <p:cNvPr id="6" name="Picture 5"/>
          <p:cNvPicPr>
            <a:picLocks noChangeAspect="1"/>
          </p:cNvPicPr>
          <p:nvPr/>
        </p:nvPicPr>
        <p:blipFill>
          <a:blip r:embed="rId6"/>
          <a:stretch>
            <a:fillRect/>
          </a:stretch>
        </p:blipFill>
        <p:spPr>
          <a:xfrm>
            <a:off x="1600200" y="6132293"/>
            <a:ext cx="6324600" cy="428571"/>
          </a:xfrm>
          <a:prstGeom prst="rect">
            <a:avLst/>
          </a:prstGeom>
        </p:spPr>
      </p:pic>
      <p:sp>
        <p:nvSpPr>
          <p:cNvPr id="8" name="TextBox 7"/>
          <p:cNvSpPr txBox="1"/>
          <p:nvPr/>
        </p:nvSpPr>
        <p:spPr>
          <a:xfrm>
            <a:off x="1387187" y="5712022"/>
            <a:ext cx="838200" cy="307777"/>
          </a:xfrm>
          <a:prstGeom prst="rect">
            <a:avLst/>
          </a:prstGeom>
          <a:noFill/>
        </p:spPr>
        <p:txBody>
          <a:bodyPr wrap="square" rtlCol="0">
            <a:spAutoFit/>
          </a:bodyPr>
          <a:lstStyle/>
          <a:p>
            <a:r>
              <a:rPr lang="en-US" sz="1400" dirty="0">
                <a:solidFill>
                  <a:srgbClr val="323232"/>
                </a:solidFill>
              </a:rPr>
              <a:t>&lt; 25</a:t>
            </a:r>
          </a:p>
        </p:txBody>
      </p:sp>
      <p:sp>
        <p:nvSpPr>
          <p:cNvPr id="10" name="TextBox 9"/>
          <p:cNvSpPr txBox="1"/>
          <p:nvPr/>
        </p:nvSpPr>
        <p:spPr>
          <a:xfrm>
            <a:off x="2363932" y="5707762"/>
            <a:ext cx="838200" cy="307777"/>
          </a:xfrm>
          <a:prstGeom prst="rect">
            <a:avLst/>
          </a:prstGeom>
          <a:noFill/>
        </p:spPr>
        <p:txBody>
          <a:bodyPr wrap="square" rtlCol="0">
            <a:spAutoFit/>
          </a:bodyPr>
          <a:lstStyle/>
          <a:p>
            <a:r>
              <a:rPr lang="en-US" sz="1400" dirty="0">
                <a:solidFill>
                  <a:srgbClr val="323232"/>
                </a:solidFill>
              </a:rPr>
              <a:t>25 - 34</a:t>
            </a:r>
          </a:p>
        </p:txBody>
      </p:sp>
      <p:sp>
        <p:nvSpPr>
          <p:cNvPr id="11" name="TextBox 10"/>
          <p:cNvSpPr txBox="1"/>
          <p:nvPr/>
        </p:nvSpPr>
        <p:spPr>
          <a:xfrm>
            <a:off x="3479222" y="5703812"/>
            <a:ext cx="838200" cy="307777"/>
          </a:xfrm>
          <a:prstGeom prst="rect">
            <a:avLst/>
          </a:prstGeom>
          <a:noFill/>
        </p:spPr>
        <p:txBody>
          <a:bodyPr wrap="square" rtlCol="0">
            <a:spAutoFit/>
          </a:bodyPr>
          <a:lstStyle/>
          <a:p>
            <a:r>
              <a:rPr lang="en-US" sz="1400" dirty="0">
                <a:solidFill>
                  <a:srgbClr val="323232"/>
                </a:solidFill>
              </a:rPr>
              <a:t>35 - 44</a:t>
            </a:r>
          </a:p>
        </p:txBody>
      </p:sp>
      <p:sp>
        <p:nvSpPr>
          <p:cNvPr id="12" name="TextBox 11"/>
          <p:cNvSpPr txBox="1"/>
          <p:nvPr/>
        </p:nvSpPr>
        <p:spPr>
          <a:xfrm>
            <a:off x="4682836" y="5686008"/>
            <a:ext cx="838200" cy="307777"/>
          </a:xfrm>
          <a:prstGeom prst="rect">
            <a:avLst/>
          </a:prstGeom>
          <a:noFill/>
        </p:spPr>
        <p:txBody>
          <a:bodyPr wrap="square" rtlCol="0">
            <a:spAutoFit/>
          </a:bodyPr>
          <a:lstStyle/>
          <a:p>
            <a:r>
              <a:rPr lang="en-US" sz="1400" dirty="0">
                <a:solidFill>
                  <a:srgbClr val="323232"/>
                </a:solidFill>
              </a:rPr>
              <a:t>45 - 54</a:t>
            </a:r>
          </a:p>
        </p:txBody>
      </p:sp>
      <p:sp>
        <p:nvSpPr>
          <p:cNvPr id="13" name="TextBox 12"/>
          <p:cNvSpPr txBox="1"/>
          <p:nvPr/>
        </p:nvSpPr>
        <p:spPr>
          <a:xfrm>
            <a:off x="6016336" y="5703813"/>
            <a:ext cx="838200" cy="307777"/>
          </a:xfrm>
          <a:prstGeom prst="rect">
            <a:avLst/>
          </a:prstGeom>
          <a:noFill/>
        </p:spPr>
        <p:txBody>
          <a:bodyPr wrap="square" rtlCol="0">
            <a:spAutoFit/>
          </a:bodyPr>
          <a:lstStyle/>
          <a:p>
            <a:r>
              <a:rPr lang="en-US" sz="1400" dirty="0">
                <a:solidFill>
                  <a:srgbClr val="323232"/>
                </a:solidFill>
              </a:rPr>
              <a:t>55 - 64</a:t>
            </a:r>
          </a:p>
        </p:txBody>
      </p:sp>
      <p:sp>
        <p:nvSpPr>
          <p:cNvPr id="14" name="TextBox 13"/>
          <p:cNvSpPr txBox="1"/>
          <p:nvPr/>
        </p:nvSpPr>
        <p:spPr>
          <a:xfrm>
            <a:off x="7239000" y="5712023"/>
            <a:ext cx="838200" cy="307777"/>
          </a:xfrm>
          <a:prstGeom prst="rect">
            <a:avLst/>
          </a:prstGeom>
          <a:noFill/>
        </p:spPr>
        <p:txBody>
          <a:bodyPr wrap="square" rtlCol="0">
            <a:spAutoFit/>
          </a:bodyPr>
          <a:lstStyle/>
          <a:p>
            <a:r>
              <a:rPr lang="en-US" sz="1400" dirty="0">
                <a:solidFill>
                  <a:srgbClr val="323232"/>
                </a:solidFill>
              </a:rPr>
              <a:t>65+</a:t>
            </a:r>
          </a:p>
        </p:txBody>
      </p:sp>
      <p:pic>
        <p:nvPicPr>
          <p:cNvPr id="7" name="Picture 6"/>
          <p:cNvPicPr>
            <a:picLocks noChangeAspect="1"/>
          </p:cNvPicPr>
          <p:nvPr/>
        </p:nvPicPr>
        <p:blipFill>
          <a:blip r:embed="rId7"/>
          <a:stretch>
            <a:fillRect/>
          </a:stretch>
        </p:blipFill>
        <p:spPr>
          <a:xfrm>
            <a:off x="791491" y="1144334"/>
            <a:ext cx="7292636" cy="4552628"/>
          </a:xfrm>
          <a:prstGeom prst="rect">
            <a:avLst/>
          </a:prstGeom>
        </p:spPr>
      </p:pic>
      <p:sp>
        <p:nvSpPr>
          <p:cNvPr id="9" name="Title 1"/>
          <p:cNvSpPr>
            <a:spLocks noGrp="1"/>
          </p:cNvSpPr>
          <p:nvPr>
            <p:ph type="title"/>
          </p:nvPr>
        </p:nvSpPr>
        <p:spPr>
          <a:xfrm>
            <a:off x="377536" y="82912"/>
            <a:ext cx="8610600" cy="1061422"/>
          </a:xfrm>
        </p:spPr>
        <p:txBody>
          <a:bodyPr>
            <a:noAutofit/>
          </a:bodyPr>
          <a:lstStyle/>
          <a:p>
            <a:r>
              <a:rPr lang="en-US" sz="3000" b="1" dirty="0">
                <a:solidFill>
                  <a:srgbClr val="0070C0"/>
                </a:solidFill>
              </a:rPr>
              <a:t>Unresolved Farms with at Least One Principal Producer in the Age Group</a:t>
            </a:r>
          </a:p>
        </p:txBody>
      </p:sp>
      <p:sp>
        <p:nvSpPr>
          <p:cNvPr id="2" name="TextBox 1"/>
          <p:cNvSpPr txBox="1"/>
          <p:nvPr/>
        </p:nvSpPr>
        <p:spPr>
          <a:xfrm>
            <a:off x="791491" y="914400"/>
            <a:ext cx="808709" cy="369332"/>
          </a:xfrm>
          <a:prstGeom prst="rect">
            <a:avLst/>
          </a:prstGeom>
          <a:solidFill>
            <a:schemeClr val="bg1"/>
          </a:solidFill>
        </p:spPr>
        <p:txBody>
          <a:bodyPr wrap="square" rtlCol="0">
            <a:spAutoFit/>
          </a:bodyPr>
          <a:lstStyle/>
          <a:p>
            <a:endParaRPr lang="en-US" dirty="0"/>
          </a:p>
        </p:txBody>
      </p:sp>
      <p:sp>
        <p:nvSpPr>
          <p:cNvPr id="15" name="Down Arrow 14"/>
          <p:cNvSpPr/>
          <p:nvPr/>
        </p:nvSpPr>
        <p:spPr>
          <a:xfrm>
            <a:off x="2514600" y="3874477"/>
            <a:ext cx="152400" cy="990600"/>
          </a:xfrm>
          <a:prstGeom prst="downArrow">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Down Arrow 15"/>
          <p:cNvSpPr/>
          <p:nvPr/>
        </p:nvSpPr>
        <p:spPr>
          <a:xfrm>
            <a:off x="3672346" y="3657600"/>
            <a:ext cx="152400" cy="990600"/>
          </a:xfrm>
          <a:prstGeom prst="downArrow">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Down Arrow 16"/>
          <p:cNvSpPr/>
          <p:nvPr/>
        </p:nvSpPr>
        <p:spPr>
          <a:xfrm>
            <a:off x="4865261" y="2971800"/>
            <a:ext cx="152400" cy="990600"/>
          </a:xfrm>
          <a:prstGeom prst="downArrow">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Down Arrow 17"/>
          <p:cNvSpPr/>
          <p:nvPr/>
        </p:nvSpPr>
        <p:spPr>
          <a:xfrm>
            <a:off x="5997077" y="2235064"/>
            <a:ext cx="152400" cy="990600"/>
          </a:xfrm>
          <a:prstGeom prst="downArrow">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p:cNvSpPr/>
          <p:nvPr/>
        </p:nvSpPr>
        <p:spPr>
          <a:xfrm>
            <a:off x="7038482" y="847511"/>
            <a:ext cx="1050669" cy="1769357"/>
          </a:xfrm>
          <a:prstGeom prst="ellipse">
            <a:avLst/>
          </a:prstGeom>
          <a:no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Audio 4">
            <a:hlinkClick r:id="" action="ppaction://media"/>
            <a:extLst>
              <a:ext uri="{FF2B5EF4-FFF2-40B4-BE49-F238E27FC236}">
                <a16:creationId xmlns:a16="http://schemas.microsoft.com/office/drawing/2014/main" id="{3F59931F-0AD8-4B7A-88B1-C594D2A4B40F}"/>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85200" y="6299200"/>
            <a:ext cx="406400" cy="406400"/>
          </a:xfrm>
          <a:prstGeom prst="rect">
            <a:avLst/>
          </a:prstGeom>
        </p:spPr>
      </p:pic>
    </p:spTree>
    <p:custDataLst>
      <p:tags r:id="rId1"/>
    </p:custDataLst>
    <p:extLst>
      <p:ext uri="{BB962C8B-B14F-4D97-AF65-F5344CB8AC3E}">
        <p14:creationId xmlns:p14="http://schemas.microsoft.com/office/powerpoint/2010/main" val="553760747"/>
      </p:ext>
    </p:extLst>
  </p:cSld>
  <p:clrMapOvr>
    <a:masterClrMapping/>
  </p:clrMapOvr>
  <mc:AlternateContent xmlns:mc="http://schemas.openxmlformats.org/markup-compatibility/2006">
    <mc:Choice xmlns:p14="http://schemas.microsoft.com/office/powerpoint/2010/main" Requires="p14">
      <p:transition spd="slow" p14:dur="2000" advTm="26341"/>
    </mc:Choice>
    <mc:Fallback>
      <p:transition spd="slow" advTm="26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subTnLst>
                                    <p:set>
                                      <p:cBhvr override="childStyle">
                                        <p:cTn dur="1" fill="hold" display="0" masterRel="nextClick" afterEffect="1"/>
                                        <p:tgtEl>
                                          <p:spTgt spid="19"/>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subTnLst>
                                    <p:set>
                                      <p:cBhvr override="childStyle">
                                        <p:cTn dur="1" fill="hold" display="0" masterRel="nextClick" afterEffect="1"/>
                                        <p:tgtEl>
                                          <p:spTgt spid="15"/>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subTnLst>
                                    <p:set>
                                      <p:cBhvr override="childStyle">
                                        <p:cTn dur="1" fill="hold" display="0" masterRel="nextClick" afterEffect="1"/>
                                        <p:tgtEl>
                                          <p:spTgt spid="16"/>
                                        </p:tgtEl>
                                        <p:attrNameLst>
                                          <p:attrName>style.visibility</p:attrName>
                                        </p:attrNameLst>
                                      </p:cBhvr>
                                      <p:to>
                                        <p:strVal val="hidden"/>
                                      </p:to>
                                    </p:set>
                                  </p:sub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subTnLst>
                                    <p:set>
                                      <p:cBhvr override="childStyle">
                                        <p:cTn dur="1" fill="hold" display="0" masterRel="nextClick" afterEffect="1"/>
                                        <p:tgtEl>
                                          <p:spTgt spid="17"/>
                                        </p:tgtEl>
                                        <p:attrNameLst>
                                          <p:attrName>style.visibility</p:attrName>
                                        </p:attrNameLst>
                                      </p:cBhvr>
                                      <p:to>
                                        <p:strVal val="hidden"/>
                                      </p:to>
                                    </p:set>
                                  </p:sub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subTnLst>
                                    <p:set>
                                      <p:cBhvr override="childStyle">
                                        <p:cTn dur="1" fill="hold" display="0" masterRel="nextClick" afterEffect="1"/>
                                        <p:tgtEl>
                                          <p:spTgt spid="1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5"/>
                </p:tgtEl>
              </p:cMediaNode>
            </p:audio>
          </p:childTnLst>
        </p:cTn>
      </p:par>
    </p:tnLst>
    <p:bldLst>
      <p:bldP spid="15" grpId="0" animBg="1"/>
      <p:bldP spid="16" grpId="0" animBg="1"/>
      <p:bldP spid="17" grpId="0" animBg="1"/>
      <p:bldP spid="18" grpId="0" animBg="1"/>
      <p:bldP spid="1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a:bodyPr>
          <a:lstStyle/>
          <a:p>
            <a:r>
              <a:rPr lang="en-US" sz="4000" b="1" dirty="0">
                <a:solidFill>
                  <a:srgbClr val="0070C0"/>
                </a:solidFill>
              </a:rPr>
              <a:t>Conclusions</a:t>
            </a:r>
          </a:p>
        </p:txBody>
      </p:sp>
      <p:sp>
        <p:nvSpPr>
          <p:cNvPr id="4" name="Slide Number Placeholder 3"/>
          <p:cNvSpPr>
            <a:spLocks noGrp="1"/>
          </p:cNvSpPr>
          <p:nvPr>
            <p:ph type="sldNum" sz="quarter" idx="12"/>
          </p:nvPr>
        </p:nvSpPr>
        <p:spPr/>
        <p:txBody>
          <a:bodyPr/>
          <a:lstStyle/>
          <a:p>
            <a:pPr>
              <a:defRPr/>
            </a:pPr>
            <a:fld id="{0FA8DAD1-9C32-4215-9C17-89786E1B26C3}" type="slidenum">
              <a:rPr lang="en-US" smtClean="0"/>
              <a:pPr>
                <a:defRPr/>
              </a:pPr>
              <a:t>19</a:t>
            </a:fld>
            <a:endParaRPr lang="en-US" dirty="0"/>
          </a:p>
        </p:txBody>
      </p:sp>
      <p:sp>
        <p:nvSpPr>
          <p:cNvPr id="3" name="Content Placeholder 2"/>
          <p:cNvSpPr>
            <a:spLocks noGrp="1"/>
          </p:cNvSpPr>
          <p:nvPr>
            <p:ph sz="quarter" idx="1"/>
          </p:nvPr>
        </p:nvSpPr>
        <p:spPr>
          <a:xfrm>
            <a:off x="533400" y="1143000"/>
            <a:ext cx="8153400" cy="4800600"/>
          </a:xfrm>
        </p:spPr>
        <p:txBody>
          <a:bodyPr>
            <a:noAutofit/>
          </a:bodyPr>
          <a:lstStyle/>
          <a:p>
            <a:r>
              <a:rPr lang="en-US" sz="3400" dirty="0"/>
              <a:t>Census was correct more often than the JAS</a:t>
            </a:r>
          </a:p>
          <a:p>
            <a:endParaRPr lang="en-US" sz="3400" dirty="0"/>
          </a:p>
          <a:p>
            <a:r>
              <a:rPr lang="en-US" sz="3400" dirty="0"/>
              <a:t>Census identified more farms than the JAS</a:t>
            </a:r>
          </a:p>
          <a:p>
            <a:endParaRPr lang="en-US" sz="3400" dirty="0"/>
          </a:p>
          <a:p>
            <a:r>
              <a:rPr lang="en-US" sz="3400" dirty="0"/>
              <a:t>Less than 1% were records with incorrect linkages – accuracy of the matching process</a:t>
            </a:r>
          </a:p>
        </p:txBody>
      </p:sp>
      <p:pic>
        <p:nvPicPr>
          <p:cNvPr id="5" name="Audio 4">
            <a:hlinkClick r:id="" action="ppaction://media"/>
            <a:extLst>
              <a:ext uri="{FF2B5EF4-FFF2-40B4-BE49-F238E27FC236}">
                <a16:creationId xmlns:a16="http://schemas.microsoft.com/office/drawing/2014/main" id="{78375EDA-1EFB-489F-9A01-72AFC50C164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474130272"/>
      </p:ext>
    </p:extLst>
  </p:cSld>
  <p:clrMapOvr>
    <a:masterClrMapping/>
  </p:clrMapOvr>
  <mc:AlternateContent xmlns:mc="http://schemas.openxmlformats.org/markup-compatibility/2006">
    <mc:Choice xmlns:p14="http://schemas.microsoft.com/office/powerpoint/2010/main" Requires="p14">
      <p:transition spd="slow" p14:dur="2000" advTm="23856"/>
    </mc:Choice>
    <mc:Fallback>
      <p:transition spd="slow" advTm="238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76200" y="228600"/>
            <a:ext cx="8763000" cy="1066800"/>
          </a:xfrm>
        </p:spPr>
        <p:txBody>
          <a:bodyPr>
            <a:noAutofit/>
          </a:bodyPr>
          <a:lstStyle/>
          <a:p>
            <a:pPr eaLnBrk="1" fontAlgn="auto" hangingPunct="1">
              <a:spcAft>
                <a:spcPts val="0"/>
              </a:spcAft>
              <a:defRPr/>
            </a:pPr>
            <a:r>
              <a:rPr lang="en-US" sz="3200" b="1" dirty="0">
                <a:solidFill>
                  <a:srgbClr val="0070C0"/>
                </a:solidFill>
              </a:rPr>
              <a:t>NASS -- U.S. Census of Agriculture</a:t>
            </a:r>
          </a:p>
        </p:txBody>
      </p:sp>
      <p:sp>
        <p:nvSpPr>
          <p:cNvPr id="14339" name="Rectangle 3"/>
          <p:cNvSpPr>
            <a:spLocks noGrp="1" noChangeArrowheads="1"/>
          </p:cNvSpPr>
          <p:nvPr>
            <p:ph sz="quarter" idx="1"/>
          </p:nvPr>
        </p:nvSpPr>
        <p:spPr>
          <a:xfrm>
            <a:off x="419100" y="1476519"/>
            <a:ext cx="8305800" cy="4800600"/>
          </a:xfrm>
        </p:spPr>
        <p:txBody>
          <a:bodyPr>
            <a:noAutofit/>
          </a:bodyPr>
          <a:lstStyle/>
          <a:p>
            <a:pPr marL="274320" indent="-274320">
              <a:lnSpc>
                <a:spcPct val="90000"/>
              </a:lnSpc>
              <a:defRPr/>
            </a:pPr>
            <a:r>
              <a:rPr lang="en-US" sz="2400" dirty="0">
                <a:solidFill>
                  <a:srgbClr val="080808"/>
                </a:solidFill>
              </a:rPr>
              <a:t>Conducted every 5 years (years ending in 2 and 7)</a:t>
            </a:r>
          </a:p>
          <a:p>
            <a:pPr marL="274320" indent="-274320">
              <a:lnSpc>
                <a:spcPct val="90000"/>
              </a:lnSpc>
              <a:defRPr/>
            </a:pPr>
            <a:endParaRPr lang="en-US" sz="1800" dirty="0">
              <a:solidFill>
                <a:srgbClr val="080808"/>
              </a:solidFill>
            </a:endParaRPr>
          </a:p>
          <a:p>
            <a:pPr marL="274320" indent="-274320">
              <a:lnSpc>
                <a:spcPct val="90000"/>
              </a:lnSpc>
              <a:defRPr/>
            </a:pPr>
            <a:r>
              <a:rPr lang="en-US" sz="2400" dirty="0">
                <a:solidFill>
                  <a:srgbClr val="080808"/>
                </a:solidFill>
              </a:rPr>
              <a:t>Count of all U.S. Agricultural operations/Farms </a:t>
            </a:r>
          </a:p>
          <a:p>
            <a:pPr marL="674370" lvl="1" indent="-274320">
              <a:lnSpc>
                <a:spcPct val="90000"/>
              </a:lnSpc>
              <a:defRPr/>
            </a:pPr>
            <a:r>
              <a:rPr lang="en-US" sz="2000" dirty="0">
                <a:solidFill>
                  <a:srgbClr val="080808"/>
                </a:solidFill>
              </a:rPr>
              <a:t>A farm is any place from which $1,000 or more of agricultural products were produced and sold or normally would have been sold during the year</a:t>
            </a:r>
          </a:p>
          <a:p>
            <a:pPr lvl="1"/>
            <a:r>
              <a:rPr lang="en-US" sz="2000" dirty="0">
                <a:solidFill>
                  <a:srgbClr val="0070C0"/>
                </a:solidFill>
              </a:rPr>
              <a:t>Examples, some special cases:</a:t>
            </a:r>
          </a:p>
          <a:p>
            <a:pPr lvl="2"/>
            <a:r>
              <a:rPr lang="en-US" sz="1800" dirty="0">
                <a:solidFill>
                  <a:srgbClr val="0070C0"/>
                </a:solidFill>
              </a:rPr>
              <a:t>“Government payment” farms</a:t>
            </a:r>
          </a:p>
          <a:p>
            <a:pPr lvl="2"/>
            <a:r>
              <a:rPr lang="en-US" sz="1800" dirty="0">
                <a:solidFill>
                  <a:srgbClr val="0070C0"/>
                </a:solidFill>
              </a:rPr>
              <a:t>“Pasture only” farms (at least 100 acres)</a:t>
            </a:r>
          </a:p>
          <a:p>
            <a:pPr marL="274320" indent="-274320">
              <a:lnSpc>
                <a:spcPct val="90000"/>
              </a:lnSpc>
              <a:defRPr/>
            </a:pPr>
            <a:endParaRPr lang="en-US" sz="1800" dirty="0">
              <a:solidFill>
                <a:srgbClr val="080808"/>
              </a:solidFill>
            </a:endParaRPr>
          </a:p>
          <a:p>
            <a:pPr marL="274320" indent="-274320">
              <a:lnSpc>
                <a:spcPct val="90000"/>
              </a:lnSpc>
              <a:defRPr/>
            </a:pPr>
            <a:r>
              <a:rPr lang="en-US" sz="2400" dirty="0">
                <a:solidFill>
                  <a:srgbClr val="080808"/>
                </a:solidFill>
              </a:rPr>
              <a:t>Collects information on agricultural operations’ commodities and operator demographics</a:t>
            </a:r>
          </a:p>
          <a:p>
            <a:pPr marL="274320" indent="-274320">
              <a:lnSpc>
                <a:spcPct val="90000"/>
              </a:lnSpc>
              <a:defRPr/>
            </a:pPr>
            <a:endParaRPr lang="en-US" sz="800" dirty="0">
              <a:solidFill>
                <a:srgbClr val="080808"/>
              </a:solidFill>
            </a:endParaRPr>
          </a:p>
        </p:txBody>
      </p:sp>
      <p:sp>
        <p:nvSpPr>
          <p:cNvPr id="5" name="Slide Number Placeholder 4"/>
          <p:cNvSpPr>
            <a:spLocks noGrp="1"/>
          </p:cNvSpPr>
          <p:nvPr>
            <p:ph type="sldNum" sz="quarter" idx="12"/>
          </p:nvPr>
        </p:nvSpPr>
        <p:spPr>
          <a:xfrm>
            <a:off x="6934200" y="6492875"/>
            <a:ext cx="2133600" cy="365125"/>
          </a:xfrm>
        </p:spPr>
        <p:txBody>
          <a:bodyPr/>
          <a:lstStyle/>
          <a:p>
            <a:pPr>
              <a:defRPr/>
            </a:pPr>
            <a:fld id="{0FA8DAD1-9C32-4215-9C17-89786E1B26C3}" type="slidenum">
              <a:rPr lang="en-US" smtClean="0"/>
              <a:pPr>
                <a:defRPr/>
              </a:pPr>
              <a:t>2</a:t>
            </a:fld>
            <a:endParaRPr lang="en-US" dirty="0"/>
          </a:p>
        </p:txBody>
      </p:sp>
      <p:pic>
        <p:nvPicPr>
          <p:cNvPr id="4" name="Audio 3">
            <a:hlinkClick r:id="" action="ppaction://media"/>
            <a:extLst>
              <a:ext uri="{FF2B5EF4-FFF2-40B4-BE49-F238E27FC236}">
                <a16:creationId xmlns:a16="http://schemas.microsoft.com/office/drawing/2014/main" id="{9784EF33-D6CF-47A5-B7BB-567D97691B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800442726"/>
      </p:ext>
    </p:extLst>
  </p:cSld>
  <p:clrMapOvr>
    <a:masterClrMapping/>
  </p:clrMapOvr>
  <p:transition advTm="4612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a:bodyPr>
          <a:lstStyle/>
          <a:p>
            <a:r>
              <a:rPr lang="en-US" sz="4000" b="1" dirty="0">
                <a:solidFill>
                  <a:srgbClr val="0070C0"/>
                </a:solidFill>
              </a:rPr>
              <a:t>Conclusions</a:t>
            </a:r>
          </a:p>
        </p:txBody>
      </p:sp>
      <p:sp>
        <p:nvSpPr>
          <p:cNvPr id="4" name="Slide Number Placeholder 3"/>
          <p:cNvSpPr>
            <a:spLocks noGrp="1"/>
          </p:cNvSpPr>
          <p:nvPr>
            <p:ph type="sldNum" sz="quarter" idx="12"/>
          </p:nvPr>
        </p:nvSpPr>
        <p:spPr/>
        <p:txBody>
          <a:bodyPr/>
          <a:lstStyle/>
          <a:p>
            <a:pPr>
              <a:defRPr/>
            </a:pPr>
            <a:fld id="{0FA8DAD1-9C32-4215-9C17-89786E1B26C3}" type="slidenum">
              <a:rPr lang="en-US" smtClean="0"/>
              <a:pPr>
                <a:defRPr/>
              </a:pPr>
              <a:t>20</a:t>
            </a:fld>
            <a:endParaRPr lang="en-US" dirty="0"/>
          </a:p>
        </p:txBody>
      </p:sp>
      <p:sp>
        <p:nvSpPr>
          <p:cNvPr id="3" name="Content Placeholder 2"/>
          <p:cNvSpPr>
            <a:spLocks noGrp="1"/>
          </p:cNvSpPr>
          <p:nvPr>
            <p:ph sz="quarter" idx="1"/>
          </p:nvPr>
        </p:nvSpPr>
        <p:spPr>
          <a:xfrm>
            <a:off x="534237" y="1303337"/>
            <a:ext cx="8153400" cy="4876800"/>
          </a:xfrm>
        </p:spPr>
        <p:txBody>
          <a:bodyPr>
            <a:noAutofit/>
          </a:bodyPr>
          <a:lstStyle/>
          <a:p>
            <a:r>
              <a:rPr lang="en-US" sz="3400" dirty="0"/>
              <a:t>Unresolved farms</a:t>
            </a:r>
          </a:p>
          <a:p>
            <a:pPr lvl="1"/>
            <a:r>
              <a:rPr lang="en-US" sz="3000" dirty="0"/>
              <a:t>Majority were livestock and other crops</a:t>
            </a:r>
          </a:p>
          <a:p>
            <a:pPr lvl="1"/>
            <a:r>
              <a:rPr lang="en-US" sz="3000" dirty="0"/>
              <a:t>Mostly small farms, both in size and sales</a:t>
            </a:r>
          </a:p>
          <a:p>
            <a:pPr lvl="1"/>
            <a:r>
              <a:rPr lang="en-US" sz="3000" dirty="0"/>
              <a:t>JAS identified more medium sized farms</a:t>
            </a:r>
          </a:p>
          <a:p>
            <a:pPr lvl="1"/>
            <a:r>
              <a:rPr lang="en-US" sz="3000" dirty="0"/>
              <a:t>More older farmers identified by the JAS, however more young farmers identified by the Census</a:t>
            </a:r>
          </a:p>
        </p:txBody>
      </p:sp>
      <p:pic>
        <p:nvPicPr>
          <p:cNvPr id="7" name="Audio 6">
            <a:hlinkClick r:id="" action="ppaction://media"/>
            <a:extLst>
              <a:ext uri="{FF2B5EF4-FFF2-40B4-BE49-F238E27FC236}">
                <a16:creationId xmlns:a16="http://schemas.microsoft.com/office/drawing/2014/main" id="{6FC985E2-E30A-42B0-813E-20378052BB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4097657523"/>
      </p:ext>
    </p:extLst>
  </p:cSld>
  <p:clrMapOvr>
    <a:masterClrMapping/>
  </p:clrMapOvr>
  <mc:AlternateContent xmlns:mc="http://schemas.openxmlformats.org/markup-compatibility/2006">
    <mc:Choice xmlns:p14="http://schemas.microsoft.com/office/powerpoint/2010/main" Requires="p14">
      <p:transition spd="slow" p14:dur="2000" advTm="41178"/>
    </mc:Choice>
    <mc:Fallback>
      <p:transition spd="slow" advTm="41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905000"/>
            <a:ext cx="8229600" cy="2743200"/>
          </a:xfrm>
        </p:spPr>
        <p:txBody>
          <a:bodyPr>
            <a:normAutofit/>
          </a:bodyPr>
          <a:lstStyle/>
          <a:p>
            <a:pPr marL="0" indent="0" algn="ctr">
              <a:spcBef>
                <a:spcPct val="0"/>
              </a:spcBef>
              <a:buNone/>
            </a:pPr>
            <a:r>
              <a:rPr lang="en-US" sz="5200" b="1" dirty="0">
                <a:solidFill>
                  <a:srgbClr val="0070C0"/>
                </a:solidFill>
                <a:latin typeface="+mj-lt"/>
                <a:ea typeface="+mj-ea"/>
                <a:cs typeface="+mj-cs"/>
              </a:rPr>
              <a:t>Thank you for your attention</a:t>
            </a:r>
          </a:p>
          <a:p>
            <a:pPr algn="ctr">
              <a:buNone/>
            </a:pPr>
            <a:endParaRPr lang="en-US" sz="1800" dirty="0"/>
          </a:p>
          <a:p>
            <a:pPr algn="ctr">
              <a:buNone/>
            </a:pPr>
            <a:endParaRPr lang="en-US" sz="1800" dirty="0"/>
          </a:p>
          <a:p>
            <a:pPr algn="ctr">
              <a:buNone/>
            </a:pPr>
            <a:r>
              <a:rPr lang="en-US" sz="2800" dirty="0">
                <a:solidFill>
                  <a:srgbClr val="0070C0"/>
                </a:solidFill>
              </a:rPr>
              <a:t>Denise A. Abreu</a:t>
            </a:r>
          </a:p>
          <a:p>
            <a:pPr algn="ctr">
              <a:buNone/>
            </a:pPr>
            <a:r>
              <a:rPr lang="en-US" sz="1800" dirty="0">
                <a:solidFill>
                  <a:schemeClr val="tx1">
                    <a:lumMod val="75000"/>
                    <a:lumOff val="25000"/>
                  </a:schemeClr>
                </a:solidFill>
                <a:hlinkClick r:id="rId5"/>
              </a:rPr>
              <a:t>Denise.Abreu@usda.gov</a:t>
            </a:r>
            <a:endParaRPr lang="en-US" sz="1800" dirty="0">
              <a:solidFill>
                <a:schemeClr val="tx1">
                  <a:lumMod val="75000"/>
                  <a:lumOff val="25000"/>
                </a:schemeClr>
              </a:solidFill>
            </a:endParaRPr>
          </a:p>
        </p:txBody>
      </p:sp>
      <p:sp>
        <p:nvSpPr>
          <p:cNvPr id="4" name="Slide Number Placeholder 3"/>
          <p:cNvSpPr>
            <a:spLocks noGrp="1"/>
          </p:cNvSpPr>
          <p:nvPr>
            <p:ph type="sldNum" sz="quarter" idx="12"/>
          </p:nvPr>
        </p:nvSpPr>
        <p:spPr/>
        <p:txBody>
          <a:bodyPr/>
          <a:lstStyle/>
          <a:p>
            <a:fld id="{31D7D529-EB6A-44F1-A6CD-09DF41E61269}" type="slidenum">
              <a:rPr lang="en-US" smtClean="0"/>
              <a:pPr/>
              <a:t>21</a:t>
            </a:fld>
            <a:endParaRPr lang="en-US" dirty="0"/>
          </a:p>
        </p:txBody>
      </p:sp>
      <p:pic>
        <p:nvPicPr>
          <p:cNvPr id="2" name="Audio 1">
            <a:hlinkClick r:id="" action="ppaction://media"/>
            <a:extLst>
              <a:ext uri="{FF2B5EF4-FFF2-40B4-BE49-F238E27FC236}">
                <a16:creationId xmlns:a16="http://schemas.microsoft.com/office/drawing/2014/main" id="{317EECF7-0B1E-4E1C-BB5D-DE95F586A31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280639393"/>
      </p:ext>
    </p:extLst>
  </p:cSld>
  <p:clrMapOvr>
    <a:masterClrMapping/>
  </p:clrMapOvr>
  <mc:AlternateContent xmlns:mc="http://schemas.openxmlformats.org/markup-compatibility/2006">
    <mc:Choice xmlns:p14="http://schemas.microsoft.com/office/powerpoint/2010/main" Requires="p14">
      <p:transition spd="slow" p14:dur="2000" advTm="4143"/>
    </mc:Choice>
    <mc:Fallback>
      <p:transition spd="slow" advTm="41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228600" y="228600"/>
            <a:ext cx="8534400" cy="1066800"/>
          </a:xfrm>
        </p:spPr>
        <p:txBody>
          <a:bodyPr>
            <a:noAutofit/>
          </a:bodyPr>
          <a:lstStyle/>
          <a:p>
            <a:pPr>
              <a:defRPr/>
            </a:pPr>
            <a:r>
              <a:rPr lang="en-US" sz="3200" b="1" dirty="0">
                <a:solidFill>
                  <a:srgbClr val="0070C0"/>
                </a:solidFill>
              </a:rPr>
              <a:t>NASS --  U.S. Census of Agriculture</a:t>
            </a:r>
          </a:p>
        </p:txBody>
      </p:sp>
      <p:sp>
        <p:nvSpPr>
          <p:cNvPr id="14339" name="Rectangle 3"/>
          <p:cNvSpPr>
            <a:spLocks noGrp="1" noChangeArrowheads="1"/>
          </p:cNvSpPr>
          <p:nvPr>
            <p:ph sz="quarter" idx="1"/>
          </p:nvPr>
        </p:nvSpPr>
        <p:spPr>
          <a:xfrm>
            <a:off x="419100" y="1600200"/>
            <a:ext cx="8305800" cy="4267200"/>
          </a:xfrm>
        </p:spPr>
        <p:txBody>
          <a:bodyPr>
            <a:noAutofit/>
          </a:bodyPr>
          <a:lstStyle/>
          <a:p>
            <a:pPr marL="274320" indent="-274320">
              <a:lnSpc>
                <a:spcPct val="90000"/>
              </a:lnSpc>
              <a:defRPr/>
            </a:pPr>
            <a:r>
              <a:rPr lang="en-US" sz="2400" dirty="0">
                <a:solidFill>
                  <a:srgbClr val="080808"/>
                </a:solidFill>
              </a:rPr>
              <a:t>Only source of uniform, comprehensive agricultural data for every county or county equivalent in the U.S.</a:t>
            </a:r>
          </a:p>
          <a:p>
            <a:pPr marL="274320" indent="-274320">
              <a:lnSpc>
                <a:spcPct val="90000"/>
              </a:lnSpc>
              <a:defRPr/>
            </a:pPr>
            <a:endParaRPr lang="en-US" sz="800" dirty="0">
              <a:solidFill>
                <a:srgbClr val="080808"/>
              </a:solidFill>
            </a:endParaRPr>
          </a:p>
          <a:p>
            <a:pPr marL="274320" indent="-274320">
              <a:lnSpc>
                <a:spcPct val="90000"/>
              </a:lnSpc>
              <a:defRPr/>
            </a:pPr>
            <a:endParaRPr lang="en-US" sz="2400" dirty="0">
              <a:solidFill>
                <a:srgbClr val="080808"/>
              </a:solidFill>
            </a:endParaRPr>
          </a:p>
          <a:p>
            <a:pPr marL="274320" indent="-274320">
              <a:lnSpc>
                <a:spcPct val="90000"/>
              </a:lnSpc>
              <a:defRPr/>
            </a:pPr>
            <a:r>
              <a:rPr lang="en-US" sz="2400" dirty="0">
                <a:solidFill>
                  <a:srgbClr val="080808"/>
                </a:solidFill>
              </a:rPr>
              <a:t>Starts with list-based frame</a:t>
            </a:r>
          </a:p>
          <a:p>
            <a:pPr marL="674370" lvl="1" indent="-274320">
              <a:lnSpc>
                <a:spcPct val="90000"/>
              </a:lnSpc>
              <a:defRPr/>
            </a:pPr>
            <a:r>
              <a:rPr lang="en-US" sz="2400" dirty="0">
                <a:solidFill>
                  <a:srgbClr val="080808"/>
                </a:solidFill>
              </a:rPr>
              <a:t>Census Mail List (CML)</a:t>
            </a:r>
          </a:p>
          <a:p>
            <a:pPr marL="674370" lvl="1" indent="-274320">
              <a:lnSpc>
                <a:spcPct val="90000"/>
              </a:lnSpc>
              <a:defRPr/>
            </a:pPr>
            <a:endParaRPr lang="en-US" sz="800" dirty="0">
              <a:solidFill>
                <a:srgbClr val="080808"/>
              </a:solidFill>
            </a:endParaRPr>
          </a:p>
          <a:p>
            <a:pPr marL="274320" indent="-274320">
              <a:lnSpc>
                <a:spcPct val="90000"/>
              </a:lnSpc>
              <a:defRPr/>
            </a:pPr>
            <a:endParaRPr lang="en-US" sz="2400" dirty="0">
              <a:solidFill>
                <a:srgbClr val="080808"/>
              </a:solidFill>
            </a:endParaRPr>
          </a:p>
          <a:p>
            <a:pPr marL="274320" indent="-274320">
              <a:lnSpc>
                <a:spcPct val="90000"/>
              </a:lnSpc>
              <a:defRPr/>
            </a:pPr>
            <a:r>
              <a:rPr lang="en-US" sz="2400" dirty="0">
                <a:solidFill>
                  <a:srgbClr val="080808"/>
                </a:solidFill>
              </a:rPr>
              <a:t>Primarily mailout/</a:t>
            </a:r>
            <a:r>
              <a:rPr lang="en-US" sz="2400" dirty="0" err="1">
                <a:solidFill>
                  <a:srgbClr val="080808"/>
                </a:solidFill>
              </a:rPr>
              <a:t>mailback</a:t>
            </a:r>
            <a:r>
              <a:rPr lang="en-US" sz="2400" dirty="0">
                <a:solidFill>
                  <a:srgbClr val="080808"/>
                </a:solidFill>
              </a:rPr>
              <a:t> mode of data collection</a:t>
            </a:r>
          </a:p>
        </p:txBody>
      </p:sp>
      <p:sp>
        <p:nvSpPr>
          <p:cNvPr id="5" name="Slide Number Placeholder 4"/>
          <p:cNvSpPr>
            <a:spLocks noGrp="1"/>
          </p:cNvSpPr>
          <p:nvPr>
            <p:ph type="sldNum" sz="quarter" idx="12"/>
          </p:nvPr>
        </p:nvSpPr>
        <p:spPr>
          <a:xfrm>
            <a:off x="6934200" y="6492875"/>
            <a:ext cx="2133600" cy="365125"/>
          </a:xfrm>
        </p:spPr>
        <p:txBody>
          <a:bodyPr/>
          <a:lstStyle/>
          <a:p>
            <a:pPr>
              <a:defRPr/>
            </a:pPr>
            <a:fld id="{0FA8DAD1-9C32-4215-9C17-89786E1B26C3}" type="slidenum">
              <a:rPr lang="en-US" smtClean="0"/>
              <a:pPr>
                <a:defRPr/>
              </a:pPr>
              <a:t>3</a:t>
            </a:fld>
            <a:endParaRPr lang="en-US" dirty="0"/>
          </a:p>
        </p:txBody>
      </p:sp>
      <p:pic>
        <p:nvPicPr>
          <p:cNvPr id="2" name="Audio 1">
            <a:hlinkClick r:id="" action="ppaction://media"/>
            <a:extLst>
              <a:ext uri="{FF2B5EF4-FFF2-40B4-BE49-F238E27FC236}">
                <a16:creationId xmlns:a16="http://schemas.microsoft.com/office/drawing/2014/main" id="{CC5F5CE8-66F5-4F12-A889-542D5335DB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464088289"/>
      </p:ext>
    </p:extLst>
  </p:cSld>
  <p:clrMapOvr>
    <a:masterClrMapping/>
  </p:clrMapOvr>
  <p:transition advTm="1950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1693" y="152400"/>
            <a:ext cx="8229600" cy="914400"/>
          </a:xfrm>
        </p:spPr>
        <p:txBody>
          <a:bodyPr>
            <a:normAutofit/>
          </a:bodyPr>
          <a:lstStyle/>
          <a:p>
            <a:r>
              <a:rPr lang="en-US" sz="4000" b="1" dirty="0">
                <a:solidFill>
                  <a:srgbClr val="0070C0"/>
                </a:solidFill>
              </a:rPr>
              <a:t>Background	</a:t>
            </a:r>
          </a:p>
        </p:txBody>
      </p:sp>
      <p:sp>
        <p:nvSpPr>
          <p:cNvPr id="3" name="Content Placeholder 2"/>
          <p:cNvSpPr>
            <a:spLocks noGrp="1"/>
          </p:cNvSpPr>
          <p:nvPr>
            <p:ph idx="1"/>
          </p:nvPr>
        </p:nvSpPr>
        <p:spPr>
          <a:xfrm>
            <a:off x="481693" y="1097844"/>
            <a:ext cx="8229600" cy="4921956"/>
          </a:xfrm>
        </p:spPr>
        <p:txBody>
          <a:bodyPr>
            <a:normAutofit/>
          </a:bodyPr>
          <a:lstStyle/>
          <a:p>
            <a:r>
              <a:rPr lang="en-US" dirty="0">
                <a:solidFill>
                  <a:srgbClr val="080808"/>
                </a:solidFill>
              </a:rPr>
              <a:t>In 2012, NASS began to use capture-recapture methodology to adjust for various sources of error</a:t>
            </a:r>
          </a:p>
          <a:p>
            <a:pPr lvl="1"/>
            <a:r>
              <a:rPr lang="en-US" dirty="0" err="1">
                <a:solidFill>
                  <a:srgbClr val="080808"/>
                </a:solidFill>
              </a:rPr>
              <a:t>Undercoverage</a:t>
            </a:r>
            <a:r>
              <a:rPr lang="en-US" dirty="0">
                <a:solidFill>
                  <a:srgbClr val="080808"/>
                </a:solidFill>
              </a:rPr>
              <a:t> </a:t>
            </a:r>
          </a:p>
          <a:p>
            <a:pPr lvl="2"/>
            <a:r>
              <a:rPr lang="en-US" dirty="0">
                <a:solidFill>
                  <a:srgbClr val="080808"/>
                </a:solidFill>
              </a:rPr>
              <a:t>Not all agricultural operations appear on the CML</a:t>
            </a:r>
          </a:p>
          <a:p>
            <a:pPr lvl="1"/>
            <a:r>
              <a:rPr lang="en-US" dirty="0">
                <a:solidFill>
                  <a:srgbClr val="080808"/>
                </a:solidFill>
              </a:rPr>
              <a:t>Non-response</a:t>
            </a:r>
          </a:p>
          <a:p>
            <a:pPr lvl="2"/>
            <a:r>
              <a:rPr lang="en-US" dirty="0">
                <a:solidFill>
                  <a:srgbClr val="080808"/>
                </a:solidFill>
              </a:rPr>
              <a:t>Not all agricultural operations on the CML respond</a:t>
            </a:r>
          </a:p>
          <a:p>
            <a:pPr lvl="1"/>
            <a:r>
              <a:rPr lang="en-US" dirty="0">
                <a:solidFill>
                  <a:srgbClr val="080808"/>
                </a:solidFill>
              </a:rPr>
              <a:t>Misclassification</a:t>
            </a:r>
          </a:p>
          <a:p>
            <a:pPr lvl="2"/>
            <a:r>
              <a:rPr lang="en-US" dirty="0">
                <a:solidFill>
                  <a:srgbClr val="080808"/>
                </a:solidFill>
              </a:rPr>
              <a:t>Incorrectly classifying farms as non-farms or non-farms as farms</a:t>
            </a:r>
          </a:p>
          <a:p>
            <a:pPr lvl="2"/>
            <a:endParaRPr lang="en-US" dirty="0">
              <a:solidFill>
                <a:srgbClr val="080808"/>
              </a:solidFill>
            </a:endParaRPr>
          </a:p>
        </p:txBody>
      </p:sp>
      <p:sp>
        <p:nvSpPr>
          <p:cNvPr id="4" name="Slide Number Placeholder 3"/>
          <p:cNvSpPr>
            <a:spLocks noGrp="1"/>
          </p:cNvSpPr>
          <p:nvPr>
            <p:ph type="sldNum" sz="quarter" idx="12"/>
          </p:nvPr>
        </p:nvSpPr>
        <p:spPr/>
        <p:txBody>
          <a:bodyPr/>
          <a:lstStyle/>
          <a:p>
            <a:fld id="{31D7D529-EB6A-44F1-A6CD-09DF41E61269}" type="slidenum">
              <a:rPr lang="en-US" smtClean="0"/>
              <a:pPr/>
              <a:t>4</a:t>
            </a:fld>
            <a:endParaRPr lang="en-US" dirty="0"/>
          </a:p>
        </p:txBody>
      </p:sp>
      <p:pic>
        <p:nvPicPr>
          <p:cNvPr id="8" name="Audio 7">
            <a:hlinkClick r:id="" action="ppaction://media"/>
            <a:extLst>
              <a:ext uri="{FF2B5EF4-FFF2-40B4-BE49-F238E27FC236}">
                <a16:creationId xmlns:a16="http://schemas.microsoft.com/office/drawing/2014/main" id="{69B03DC7-B367-4A36-B611-F7F4202820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699868372"/>
      </p:ext>
    </p:extLst>
  </p:cSld>
  <p:clrMapOvr>
    <a:masterClrMapping/>
  </p:clrMapOvr>
  <mc:AlternateContent xmlns:mc="http://schemas.openxmlformats.org/markup-compatibility/2006">
    <mc:Choice xmlns:p14="http://schemas.microsoft.com/office/powerpoint/2010/main" Requires="p14">
      <p:transition spd="slow" p14:dur="2000" advTm="45714"/>
    </mc:Choice>
    <mc:Fallback>
      <p:transition spd="slow" advTm="457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normAutofit/>
          </a:bodyPr>
          <a:lstStyle/>
          <a:p>
            <a:r>
              <a:rPr lang="en-US" sz="4000" b="1" dirty="0">
                <a:solidFill>
                  <a:srgbClr val="0070C0"/>
                </a:solidFill>
              </a:rPr>
              <a:t>Capture-Recapture Methodology</a:t>
            </a:r>
          </a:p>
        </p:txBody>
      </p:sp>
      <p:sp>
        <p:nvSpPr>
          <p:cNvPr id="3" name="Content Placeholder 2"/>
          <p:cNvSpPr>
            <a:spLocks noGrp="1"/>
          </p:cNvSpPr>
          <p:nvPr>
            <p:ph idx="1"/>
          </p:nvPr>
        </p:nvSpPr>
        <p:spPr>
          <a:xfrm>
            <a:off x="381000" y="1295400"/>
            <a:ext cx="8229600" cy="4800600"/>
          </a:xfrm>
        </p:spPr>
        <p:txBody>
          <a:bodyPr wrap="square">
            <a:normAutofit/>
          </a:bodyPr>
          <a:lstStyle/>
          <a:p>
            <a:r>
              <a:rPr lang="en-US" dirty="0">
                <a:solidFill>
                  <a:srgbClr val="080808"/>
                </a:solidFill>
              </a:rPr>
              <a:t>Dual System Estimation (DSE) is a method of estimating a population (number of farms) using 2 or more capture events</a:t>
            </a:r>
          </a:p>
          <a:p>
            <a:endParaRPr lang="en-US" dirty="0">
              <a:solidFill>
                <a:srgbClr val="080808"/>
              </a:solidFill>
            </a:endParaRPr>
          </a:p>
          <a:p>
            <a:r>
              <a:rPr lang="en-US" dirty="0">
                <a:solidFill>
                  <a:srgbClr val="080808"/>
                </a:solidFill>
              </a:rPr>
              <a:t>DSE requires two independent data sources:</a:t>
            </a:r>
          </a:p>
          <a:p>
            <a:pPr lvl="1"/>
            <a:r>
              <a:rPr lang="en-US" dirty="0">
                <a:solidFill>
                  <a:srgbClr val="080808"/>
                </a:solidFill>
              </a:rPr>
              <a:t>The Census of Agriculture </a:t>
            </a:r>
          </a:p>
          <a:p>
            <a:pPr lvl="1"/>
            <a:r>
              <a:rPr lang="en-US" dirty="0">
                <a:solidFill>
                  <a:srgbClr val="080808"/>
                </a:solidFill>
              </a:rPr>
              <a:t>The June Area Survey (JAS)</a:t>
            </a:r>
            <a:endParaRPr lang="en-US" dirty="0"/>
          </a:p>
          <a:p>
            <a:pPr marL="971550" lvl="1" indent="-514350">
              <a:buAutoNum type="arabicParenR"/>
            </a:pPr>
            <a:endParaRPr lang="en-US" dirty="0"/>
          </a:p>
        </p:txBody>
      </p:sp>
      <p:pic>
        <p:nvPicPr>
          <p:cNvPr id="4" name="Audio 3">
            <a:hlinkClick r:id="" action="ppaction://media"/>
            <a:extLst>
              <a:ext uri="{FF2B5EF4-FFF2-40B4-BE49-F238E27FC236}">
                <a16:creationId xmlns:a16="http://schemas.microsoft.com/office/drawing/2014/main" id="{C580AE2D-2EED-48BB-B2BE-0E8A604432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4261518074"/>
      </p:ext>
    </p:extLst>
  </p:cSld>
  <p:clrMapOvr>
    <a:masterClrMapping/>
  </p:clrMapOvr>
  <mc:AlternateContent xmlns:mc="http://schemas.openxmlformats.org/markup-compatibility/2006">
    <mc:Choice xmlns:p14="http://schemas.microsoft.com/office/powerpoint/2010/main" Requires="p14">
      <p:transition spd="slow" p14:dur="2000" advTm="20443"/>
    </mc:Choice>
    <mc:Fallback>
      <p:transition spd="slow" advTm="204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bwMode="auto">
          <a:xfrm>
            <a:off x="5638800" y="1828800"/>
            <a:ext cx="2286000" cy="533400"/>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4339" name="Rectangle 3"/>
          <p:cNvSpPr>
            <a:spLocks noGrp="1" noChangeArrowheads="1"/>
          </p:cNvSpPr>
          <p:nvPr>
            <p:ph type="body" sz="half" idx="1"/>
          </p:nvPr>
        </p:nvSpPr>
        <p:spPr>
          <a:xfrm>
            <a:off x="5638800" y="1346654"/>
            <a:ext cx="3505200" cy="5410200"/>
          </a:xfrm>
        </p:spPr>
        <p:txBody>
          <a:bodyPr>
            <a:normAutofit/>
          </a:bodyPr>
          <a:lstStyle/>
          <a:p>
            <a:pPr>
              <a:lnSpc>
                <a:spcPct val="90000"/>
              </a:lnSpc>
            </a:pPr>
            <a:r>
              <a:rPr lang="en-US" sz="1900" dirty="0">
                <a:solidFill>
                  <a:srgbClr val="080808"/>
                </a:solidFill>
              </a:rPr>
              <a:t>Area-frame based</a:t>
            </a:r>
          </a:p>
          <a:p>
            <a:pPr>
              <a:lnSpc>
                <a:spcPct val="90000"/>
              </a:lnSpc>
            </a:pPr>
            <a:endParaRPr lang="en-US" sz="800" dirty="0">
              <a:solidFill>
                <a:srgbClr val="080808"/>
              </a:solidFill>
            </a:endParaRPr>
          </a:p>
          <a:p>
            <a:pPr eaLnBrk="1" hangingPunct="1">
              <a:lnSpc>
                <a:spcPct val="90000"/>
              </a:lnSpc>
            </a:pPr>
            <a:r>
              <a:rPr lang="en-US" sz="1900" dirty="0">
                <a:solidFill>
                  <a:srgbClr val="080808"/>
                </a:solidFill>
              </a:rPr>
              <a:t>Conducted annually </a:t>
            </a:r>
          </a:p>
          <a:p>
            <a:pPr eaLnBrk="1" hangingPunct="1">
              <a:lnSpc>
                <a:spcPct val="90000"/>
              </a:lnSpc>
            </a:pPr>
            <a:endParaRPr lang="en-US" sz="800" dirty="0">
              <a:solidFill>
                <a:srgbClr val="080808"/>
              </a:solidFill>
            </a:endParaRPr>
          </a:p>
          <a:p>
            <a:pPr>
              <a:lnSpc>
                <a:spcPct val="90000"/>
              </a:lnSpc>
            </a:pPr>
            <a:r>
              <a:rPr lang="en-US" sz="1900" dirty="0">
                <a:solidFill>
                  <a:srgbClr val="080808"/>
                </a:solidFill>
              </a:rPr>
              <a:t>Segments of land sampled</a:t>
            </a:r>
          </a:p>
          <a:p>
            <a:pPr>
              <a:lnSpc>
                <a:spcPct val="90000"/>
              </a:lnSpc>
            </a:pPr>
            <a:endParaRPr lang="en-US" sz="800" dirty="0">
              <a:solidFill>
                <a:srgbClr val="080808"/>
              </a:solidFill>
            </a:endParaRPr>
          </a:p>
          <a:p>
            <a:pPr>
              <a:lnSpc>
                <a:spcPct val="90000"/>
              </a:lnSpc>
            </a:pPr>
            <a:r>
              <a:rPr lang="en-US" sz="1900" dirty="0">
                <a:solidFill>
                  <a:srgbClr val="080808"/>
                </a:solidFill>
              </a:rPr>
              <a:t>Sampled segments divided into tracts representing unique land operating arrangements </a:t>
            </a:r>
          </a:p>
          <a:p>
            <a:pPr>
              <a:lnSpc>
                <a:spcPct val="90000"/>
              </a:lnSpc>
            </a:pPr>
            <a:r>
              <a:rPr lang="en-US" sz="1900" dirty="0">
                <a:solidFill>
                  <a:srgbClr val="080808"/>
                </a:solidFill>
              </a:rPr>
              <a:t>In-person interviewers</a:t>
            </a:r>
          </a:p>
          <a:p>
            <a:pPr>
              <a:lnSpc>
                <a:spcPct val="90000"/>
              </a:lnSpc>
            </a:pPr>
            <a:endParaRPr lang="en-US" sz="800" dirty="0">
              <a:solidFill>
                <a:srgbClr val="080808"/>
              </a:solidFill>
            </a:endParaRPr>
          </a:p>
          <a:p>
            <a:pPr>
              <a:lnSpc>
                <a:spcPct val="90000"/>
              </a:lnSpc>
            </a:pPr>
            <a:r>
              <a:rPr lang="en-US" sz="1900" dirty="0">
                <a:solidFill>
                  <a:srgbClr val="080808"/>
                </a:solidFill>
              </a:rPr>
              <a:t>All tracts pre-screened and classified as:</a:t>
            </a:r>
          </a:p>
          <a:p>
            <a:pPr lvl="1">
              <a:lnSpc>
                <a:spcPct val="90000"/>
              </a:lnSpc>
            </a:pPr>
            <a:r>
              <a:rPr lang="en-US" sz="1600" dirty="0">
                <a:solidFill>
                  <a:srgbClr val="0070C0"/>
                </a:solidFill>
              </a:rPr>
              <a:t>Agricultural</a:t>
            </a:r>
          </a:p>
          <a:p>
            <a:pPr lvl="1">
              <a:lnSpc>
                <a:spcPct val="90000"/>
              </a:lnSpc>
            </a:pPr>
            <a:r>
              <a:rPr lang="en-US" sz="1600" dirty="0">
                <a:solidFill>
                  <a:srgbClr val="0070C0"/>
                </a:solidFill>
              </a:rPr>
              <a:t>Non-agricultural</a:t>
            </a:r>
          </a:p>
          <a:p>
            <a:pPr lvl="2">
              <a:lnSpc>
                <a:spcPct val="90000"/>
              </a:lnSpc>
            </a:pPr>
            <a:r>
              <a:rPr lang="en-US" sz="1600" dirty="0">
                <a:solidFill>
                  <a:srgbClr val="080808"/>
                </a:solidFill>
              </a:rPr>
              <a:t>With potential</a:t>
            </a:r>
          </a:p>
          <a:p>
            <a:pPr lvl="2">
              <a:lnSpc>
                <a:spcPct val="90000"/>
              </a:lnSpc>
            </a:pPr>
            <a:r>
              <a:rPr lang="en-US" sz="1600" dirty="0">
                <a:solidFill>
                  <a:srgbClr val="080808"/>
                </a:solidFill>
              </a:rPr>
              <a:t>With unknown potential</a:t>
            </a:r>
          </a:p>
          <a:p>
            <a:pPr lvl="2">
              <a:lnSpc>
                <a:spcPct val="90000"/>
              </a:lnSpc>
            </a:pPr>
            <a:r>
              <a:rPr lang="en-US" sz="1600" dirty="0">
                <a:solidFill>
                  <a:srgbClr val="080808"/>
                </a:solidFill>
              </a:rPr>
              <a:t>With no potential</a:t>
            </a:r>
            <a:endParaRPr lang="en-US" sz="800" dirty="0">
              <a:solidFill>
                <a:srgbClr val="080808"/>
              </a:solidFill>
            </a:endParaRPr>
          </a:p>
          <a:p>
            <a:pPr eaLnBrk="1" hangingPunct="1">
              <a:lnSpc>
                <a:spcPct val="90000"/>
              </a:lnSpc>
            </a:pPr>
            <a:endParaRPr lang="en-US" sz="2000" dirty="0"/>
          </a:p>
        </p:txBody>
      </p:sp>
      <p:pic>
        <p:nvPicPr>
          <p:cNvPr id="9" name="Picture 8" descr="LancasterSeg.jpg"/>
          <p:cNvPicPr>
            <a:picLocks noChangeAspect="1"/>
          </p:cNvPicPr>
          <p:nvPr/>
        </p:nvPicPr>
        <p:blipFill>
          <a:blip r:embed="rId5" cstate="print"/>
          <a:stretch>
            <a:fillRect/>
          </a:stretch>
        </p:blipFill>
        <p:spPr>
          <a:xfrm>
            <a:off x="152400" y="1447800"/>
            <a:ext cx="5522259" cy="5105400"/>
          </a:xfrm>
          <a:prstGeom prst="rect">
            <a:avLst/>
          </a:prstGeom>
        </p:spPr>
      </p:pic>
      <p:cxnSp>
        <p:nvCxnSpPr>
          <p:cNvPr id="12" name="Straight Connector 11"/>
          <p:cNvCxnSpPr/>
          <p:nvPr/>
        </p:nvCxnSpPr>
        <p:spPr>
          <a:xfrm rot="16200000" flipH="1">
            <a:off x="1750359" y="3924300"/>
            <a:ext cx="1219200" cy="3810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2971800" y="2819400"/>
            <a:ext cx="228600" cy="22860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1447800" y="4876800"/>
            <a:ext cx="950259" cy="762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797859" y="4648200"/>
            <a:ext cx="685800" cy="3048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1066800" y="4876800"/>
            <a:ext cx="304800" cy="5334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2398059" y="4876800"/>
            <a:ext cx="685800" cy="762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rot="16200000" flipH="1">
            <a:off x="2893359" y="5143500"/>
            <a:ext cx="762000" cy="3810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3083859" y="3657600"/>
            <a:ext cx="1792941" cy="6858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2971800" y="2895600"/>
            <a:ext cx="1600200" cy="1524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rot="16200000" flipH="1">
            <a:off x="3733800" y="4267200"/>
            <a:ext cx="1066800" cy="4572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2398059" y="4724400"/>
            <a:ext cx="152400" cy="1524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3693459" y="23622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A</a:t>
            </a:r>
          </a:p>
        </p:txBody>
      </p:sp>
      <p:sp>
        <p:nvSpPr>
          <p:cNvPr id="22" name="Rectangle 21"/>
          <p:cNvSpPr/>
          <p:nvPr/>
        </p:nvSpPr>
        <p:spPr>
          <a:xfrm>
            <a:off x="3541059" y="32004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B</a:t>
            </a:r>
          </a:p>
        </p:txBody>
      </p:sp>
      <p:sp>
        <p:nvSpPr>
          <p:cNvPr id="25" name="Rectangle 24"/>
          <p:cNvSpPr/>
          <p:nvPr/>
        </p:nvSpPr>
        <p:spPr>
          <a:xfrm>
            <a:off x="2474259" y="35052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C</a:t>
            </a:r>
          </a:p>
        </p:txBody>
      </p:sp>
      <p:sp>
        <p:nvSpPr>
          <p:cNvPr id="26" name="Rectangle 25"/>
          <p:cNvSpPr/>
          <p:nvPr/>
        </p:nvSpPr>
        <p:spPr>
          <a:xfrm>
            <a:off x="4379259" y="41148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H</a:t>
            </a:r>
          </a:p>
        </p:txBody>
      </p:sp>
      <p:sp>
        <p:nvSpPr>
          <p:cNvPr id="28" name="Rectangle 27"/>
          <p:cNvSpPr/>
          <p:nvPr/>
        </p:nvSpPr>
        <p:spPr>
          <a:xfrm>
            <a:off x="3464859" y="45720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G</a:t>
            </a:r>
          </a:p>
        </p:txBody>
      </p:sp>
      <p:sp>
        <p:nvSpPr>
          <p:cNvPr id="29" name="Rectangle 28"/>
          <p:cNvSpPr/>
          <p:nvPr/>
        </p:nvSpPr>
        <p:spPr>
          <a:xfrm>
            <a:off x="1559859" y="41910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D</a:t>
            </a:r>
          </a:p>
        </p:txBody>
      </p:sp>
      <p:sp>
        <p:nvSpPr>
          <p:cNvPr id="31" name="Rectangle 30"/>
          <p:cNvSpPr/>
          <p:nvPr/>
        </p:nvSpPr>
        <p:spPr>
          <a:xfrm>
            <a:off x="2093259" y="50292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F</a:t>
            </a:r>
          </a:p>
        </p:txBody>
      </p:sp>
      <p:sp>
        <p:nvSpPr>
          <p:cNvPr id="32" name="Rectangle 31"/>
          <p:cNvSpPr/>
          <p:nvPr/>
        </p:nvSpPr>
        <p:spPr>
          <a:xfrm>
            <a:off x="721659" y="48006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E</a:t>
            </a:r>
          </a:p>
        </p:txBody>
      </p:sp>
      <p:sp>
        <p:nvSpPr>
          <p:cNvPr id="34" name="Slide Number Placeholder 33"/>
          <p:cNvSpPr>
            <a:spLocks noGrp="1"/>
          </p:cNvSpPr>
          <p:nvPr>
            <p:ph type="sldNum" sz="quarter" idx="12"/>
          </p:nvPr>
        </p:nvSpPr>
        <p:spPr>
          <a:xfrm>
            <a:off x="6858000" y="6457011"/>
            <a:ext cx="2133600" cy="365125"/>
          </a:xfrm>
        </p:spPr>
        <p:txBody>
          <a:bodyPr/>
          <a:lstStyle/>
          <a:p>
            <a:pPr>
              <a:defRPr/>
            </a:pPr>
            <a:fld id="{1D6567F5-7AEF-4C19-B81C-E3EB7C38C178}" type="slidenum">
              <a:rPr lang="en-US" smtClean="0"/>
              <a:pPr>
                <a:defRPr/>
              </a:pPr>
              <a:t>6</a:t>
            </a:fld>
            <a:endParaRPr lang="en-US" dirty="0"/>
          </a:p>
        </p:txBody>
      </p:sp>
      <p:sp>
        <p:nvSpPr>
          <p:cNvPr id="36" name="Title 1"/>
          <p:cNvSpPr txBox="1">
            <a:spLocks/>
          </p:cNvSpPr>
          <p:nvPr/>
        </p:nvSpPr>
        <p:spPr bwMode="auto">
          <a:xfrm>
            <a:off x="152400" y="384048"/>
            <a:ext cx="8305800" cy="758952"/>
          </a:xfrm>
          <a:prstGeom prst="roundRect">
            <a:avLst>
              <a:gd name="adj" fmla="val 21667"/>
            </a:avLst>
          </a:prstGeom>
          <a:noFill/>
          <a:ln w="9525">
            <a:noFill/>
            <a:round/>
            <a:headEnd/>
            <a:tailEnd/>
          </a:ln>
        </p:spPr>
        <p:txBody>
          <a:bodyPr vert="horz" wrap="square" lIns="91440" tIns="45720" rIns="91440" bIns="45720" numCol="1" anchor="b" anchorCtr="0" compatLnSpc="1">
            <a:prstTxWarp prst="textNoShape">
              <a:avLst/>
            </a:prstTxWarp>
            <a:no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lang="en-US" sz="4000" b="1" dirty="0">
                <a:solidFill>
                  <a:srgbClr val="0070C0"/>
                </a:solidFill>
                <a:latin typeface="+mj-lt"/>
                <a:ea typeface="+mj-ea"/>
                <a:cs typeface="+mj-cs"/>
              </a:rPr>
              <a:t>June Area Survey (JAS)</a:t>
            </a:r>
          </a:p>
        </p:txBody>
      </p:sp>
      <p:pic>
        <p:nvPicPr>
          <p:cNvPr id="7" name="Audio 6">
            <a:hlinkClick r:id="" action="ppaction://media"/>
            <a:extLst>
              <a:ext uri="{FF2B5EF4-FFF2-40B4-BE49-F238E27FC236}">
                <a16:creationId xmlns:a16="http://schemas.microsoft.com/office/drawing/2014/main" id="{D15EEABE-A0F0-4F1F-8195-CE95BF8405C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112302116"/>
      </p:ext>
    </p:extLst>
  </p:cSld>
  <p:clrMapOvr>
    <a:masterClrMapping/>
  </p:clrMapOvr>
  <p:transition advTm="5597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bwMode="auto">
          <a:xfrm>
            <a:off x="5638800" y="1828800"/>
            <a:ext cx="2286000" cy="533400"/>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4339" name="Rectangle 3"/>
          <p:cNvSpPr>
            <a:spLocks noGrp="1" noChangeArrowheads="1"/>
          </p:cNvSpPr>
          <p:nvPr>
            <p:ph type="body" sz="half" idx="1"/>
          </p:nvPr>
        </p:nvSpPr>
        <p:spPr>
          <a:xfrm>
            <a:off x="5638800" y="1346654"/>
            <a:ext cx="3429000" cy="5410200"/>
          </a:xfrm>
        </p:spPr>
        <p:txBody>
          <a:bodyPr>
            <a:normAutofit/>
          </a:bodyPr>
          <a:lstStyle/>
          <a:p>
            <a:pPr eaLnBrk="1" hangingPunct="1">
              <a:lnSpc>
                <a:spcPct val="90000"/>
              </a:lnSpc>
            </a:pPr>
            <a:endParaRPr lang="en-US" sz="800" dirty="0">
              <a:solidFill>
                <a:srgbClr val="080808"/>
              </a:solidFill>
            </a:endParaRPr>
          </a:p>
          <a:p>
            <a:pPr>
              <a:lnSpc>
                <a:spcPct val="90000"/>
              </a:lnSpc>
            </a:pPr>
            <a:endParaRPr lang="en-US" sz="800" dirty="0">
              <a:solidFill>
                <a:srgbClr val="080808"/>
              </a:solidFill>
            </a:endParaRPr>
          </a:p>
          <a:p>
            <a:pPr>
              <a:lnSpc>
                <a:spcPct val="90000"/>
              </a:lnSpc>
            </a:pPr>
            <a:r>
              <a:rPr lang="en-US" sz="1900" dirty="0">
                <a:solidFill>
                  <a:srgbClr val="080808"/>
                </a:solidFill>
              </a:rPr>
              <a:t>Crop and livestock information is collected </a:t>
            </a:r>
            <a:r>
              <a:rPr lang="en-US" sz="1900" i="1" dirty="0">
                <a:solidFill>
                  <a:srgbClr val="080808"/>
                </a:solidFill>
              </a:rPr>
              <a:t>only</a:t>
            </a:r>
            <a:r>
              <a:rPr lang="en-US" sz="1900" dirty="0">
                <a:solidFill>
                  <a:srgbClr val="080808"/>
                </a:solidFill>
              </a:rPr>
              <a:t> on the operations classified as agricultural</a:t>
            </a:r>
          </a:p>
          <a:p>
            <a:pPr>
              <a:lnSpc>
                <a:spcPct val="90000"/>
              </a:lnSpc>
            </a:pPr>
            <a:endParaRPr lang="en-US" sz="1900" dirty="0">
              <a:solidFill>
                <a:srgbClr val="080808"/>
              </a:solidFill>
            </a:endParaRPr>
          </a:p>
          <a:p>
            <a:pPr>
              <a:lnSpc>
                <a:spcPct val="90000"/>
              </a:lnSpc>
            </a:pPr>
            <a:r>
              <a:rPr lang="en-US" sz="1900" dirty="0">
                <a:solidFill>
                  <a:srgbClr val="080808"/>
                </a:solidFill>
              </a:rPr>
              <a:t>Agricultural tracts are classified as farms or non-farms based on the farm definition</a:t>
            </a:r>
          </a:p>
          <a:p>
            <a:pPr>
              <a:lnSpc>
                <a:spcPct val="90000"/>
              </a:lnSpc>
            </a:pPr>
            <a:endParaRPr lang="en-US" sz="1900" dirty="0">
              <a:solidFill>
                <a:srgbClr val="080808"/>
              </a:solidFill>
            </a:endParaRPr>
          </a:p>
          <a:p>
            <a:pPr>
              <a:lnSpc>
                <a:spcPct val="90000"/>
              </a:lnSpc>
            </a:pPr>
            <a:r>
              <a:rPr lang="en-US" sz="1900" dirty="0">
                <a:solidFill>
                  <a:srgbClr val="080808"/>
                </a:solidFill>
              </a:rPr>
              <a:t>All non-agricultural tracts are considered non-farms</a:t>
            </a:r>
          </a:p>
          <a:p>
            <a:pPr>
              <a:lnSpc>
                <a:spcPct val="90000"/>
              </a:lnSpc>
            </a:pPr>
            <a:endParaRPr lang="en-US" sz="1900" dirty="0">
              <a:solidFill>
                <a:srgbClr val="080808"/>
              </a:solidFill>
            </a:endParaRPr>
          </a:p>
          <a:p>
            <a:pPr>
              <a:lnSpc>
                <a:spcPct val="90000"/>
              </a:lnSpc>
            </a:pPr>
            <a:r>
              <a:rPr lang="en-US" sz="1900" dirty="0">
                <a:solidFill>
                  <a:srgbClr val="080808"/>
                </a:solidFill>
              </a:rPr>
              <a:t>Measures the incompleteness of the CML </a:t>
            </a:r>
          </a:p>
          <a:p>
            <a:pPr>
              <a:lnSpc>
                <a:spcPct val="90000"/>
              </a:lnSpc>
            </a:pPr>
            <a:endParaRPr lang="en-US" sz="1900" dirty="0">
              <a:solidFill>
                <a:srgbClr val="080808"/>
              </a:solidFill>
            </a:endParaRPr>
          </a:p>
          <a:p>
            <a:pPr eaLnBrk="1" hangingPunct="1">
              <a:lnSpc>
                <a:spcPct val="90000"/>
              </a:lnSpc>
            </a:pPr>
            <a:endParaRPr lang="en-US" sz="2000" dirty="0">
              <a:solidFill>
                <a:srgbClr val="080808"/>
              </a:solidFill>
            </a:endParaRPr>
          </a:p>
          <a:p>
            <a:pPr eaLnBrk="1" hangingPunct="1">
              <a:lnSpc>
                <a:spcPct val="90000"/>
              </a:lnSpc>
            </a:pPr>
            <a:endParaRPr lang="en-US" sz="2000" dirty="0"/>
          </a:p>
        </p:txBody>
      </p:sp>
      <p:pic>
        <p:nvPicPr>
          <p:cNvPr id="9" name="Picture 8" descr="LancasterSeg.jpg"/>
          <p:cNvPicPr>
            <a:picLocks noChangeAspect="1"/>
          </p:cNvPicPr>
          <p:nvPr/>
        </p:nvPicPr>
        <p:blipFill>
          <a:blip r:embed="rId5" cstate="print"/>
          <a:stretch>
            <a:fillRect/>
          </a:stretch>
        </p:blipFill>
        <p:spPr>
          <a:xfrm>
            <a:off x="152400" y="1447800"/>
            <a:ext cx="5522259" cy="5105400"/>
          </a:xfrm>
          <a:prstGeom prst="rect">
            <a:avLst/>
          </a:prstGeom>
        </p:spPr>
      </p:pic>
      <p:cxnSp>
        <p:nvCxnSpPr>
          <p:cNvPr id="12" name="Straight Connector 11"/>
          <p:cNvCxnSpPr/>
          <p:nvPr/>
        </p:nvCxnSpPr>
        <p:spPr>
          <a:xfrm rot="16200000" flipH="1">
            <a:off x="1750359" y="3924300"/>
            <a:ext cx="1219200" cy="3810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2971800" y="2819400"/>
            <a:ext cx="228600" cy="22860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1447800" y="4876800"/>
            <a:ext cx="950259" cy="762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797859" y="4648200"/>
            <a:ext cx="685800" cy="3048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1066800" y="4876800"/>
            <a:ext cx="304800" cy="5334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2398059" y="4876800"/>
            <a:ext cx="685800" cy="762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rot="16200000" flipH="1">
            <a:off x="2893359" y="5143500"/>
            <a:ext cx="762000" cy="3810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3083859" y="3657600"/>
            <a:ext cx="1792941" cy="6858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2971800" y="2895600"/>
            <a:ext cx="1600200" cy="1524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rot="16200000" flipH="1">
            <a:off x="3733800" y="4267200"/>
            <a:ext cx="1066800" cy="4572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2398059" y="4724400"/>
            <a:ext cx="152400" cy="152400"/>
          </a:xfrm>
          <a:prstGeom prst="line">
            <a:avLst/>
          </a:prstGeom>
          <a:ln w="12700">
            <a:solidFill>
              <a:srgbClr val="0000FF"/>
            </a:solidFill>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3693459" y="23622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A</a:t>
            </a:r>
          </a:p>
        </p:txBody>
      </p:sp>
      <p:sp>
        <p:nvSpPr>
          <p:cNvPr id="22" name="Rectangle 21"/>
          <p:cNvSpPr/>
          <p:nvPr/>
        </p:nvSpPr>
        <p:spPr>
          <a:xfrm>
            <a:off x="3541059" y="32004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B</a:t>
            </a:r>
          </a:p>
        </p:txBody>
      </p:sp>
      <p:sp>
        <p:nvSpPr>
          <p:cNvPr id="25" name="Rectangle 24"/>
          <p:cNvSpPr/>
          <p:nvPr/>
        </p:nvSpPr>
        <p:spPr>
          <a:xfrm>
            <a:off x="2474259" y="35052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C</a:t>
            </a:r>
          </a:p>
        </p:txBody>
      </p:sp>
      <p:sp>
        <p:nvSpPr>
          <p:cNvPr id="26" name="Rectangle 25"/>
          <p:cNvSpPr/>
          <p:nvPr/>
        </p:nvSpPr>
        <p:spPr>
          <a:xfrm>
            <a:off x="4379259" y="41148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H</a:t>
            </a:r>
          </a:p>
        </p:txBody>
      </p:sp>
      <p:sp>
        <p:nvSpPr>
          <p:cNvPr id="28" name="Rectangle 27"/>
          <p:cNvSpPr/>
          <p:nvPr/>
        </p:nvSpPr>
        <p:spPr>
          <a:xfrm>
            <a:off x="3464859" y="45720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G</a:t>
            </a:r>
          </a:p>
        </p:txBody>
      </p:sp>
      <p:sp>
        <p:nvSpPr>
          <p:cNvPr id="29" name="Rectangle 28"/>
          <p:cNvSpPr/>
          <p:nvPr/>
        </p:nvSpPr>
        <p:spPr>
          <a:xfrm>
            <a:off x="1559859" y="41910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D</a:t>
            </a:r>
          </a:p>
        </p:txBody>
      </p:sp>
      <p:sp>
        <p:nvSpPr>
          <p:cNvPr id="31" name="Rectangle 30"/>
          <p:cNvSpPr/>
          <p:nvPr/>
        </p:nvSpPr>
        <p:spPr>
          <a:xfrm>
            <a:off x="2093259" y="50292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F</a:t>
            </a:r>
          </a:p>
        </p:txBody>
      </p:sp>
      <p:sp>
        <p:nvSpPr>
          <p:cNvPr id="32" name="Rectangle 31"/>
          <p:cNvSpPr/>
          <p:nvPr/>
        </p:nvSpPr>
        <p:spPr>
          <a:xfrm>
            <a:off x="721659" y="4800600"/>
            <a:ext cx="407381" cy="523220"/>
          </a:xfrm>
          <a:prstGeom prst="rect">
            <a:avLst/>
          </a:prstGeom>
          <a:noFill/>
        </p:spPr>
        <p:txBody>
          <a:bodyPr wrap="square" lIns="91440" tIns="45720" rIns="91440" bIns="45720">
            <a:spAutoFit/>
          </a:bodyPr>
          <a:lstStyle/>
          <a:p>
            <a:pPr algn="ctr"/>
            <a:r>
              <a:rPr lang="en-US" sz="2800" b="1" dirty="0">
                <a:ln w="12700">
                  <a:solidFill>
                    <a:schemeClr val="tx1"/>
                  </a:solidFill>
                  <a:prstDash val="solid"/>
                </a:ln>
                <a:solidFill>
                  <a:schemeClr val="bg1"/>
                </a:solidFill>
                <a:effectLst>
                  <a:outerShdw blurRad="41275" dist="20320" dir="1800000" algn="tl" rotWithShape="0">
                    <a:srgbClr val="000000">
                      <a:alpha val="40000"/>
                    </a:srgbClr>
                  </a:outerShdw>
                </a:effectLst>
              </a:rPr>
              <a:t>E</a:t>
            </a:r>
          </a:p>
        </p:txBody>
      </p:sp>
      <p:sp>
        <p:nvSpPr>
          <p:cNvPr id="34" name="Slide Number Placeholder 33"/>
          <p:cNvSpPr>
            <a:spLocks noGrp="1"/>
          </p:cNvSpPr>
          <p:nvPr>
            <p:ph type="sldNum" sz="quarter" idx="12"/>
          </p:nvPr>
        </p:nvSpPr>
        <p:spPr>
          <a:xfrm>
            <a:off x="6781800" y="6400800"/>
            <a:ext cx="2133600" cy="365125"/>
          </a:xfrm>
        </p:spPr>
        <p:txBody>
          <a:bodyPr/>
          <a:lstStyle/>
          <a:p>
            <a:pPr>
              <a:defRPr/>
            </a:pPr>
            <a:fld id="{1D6567F5-7AEF-4C19-B81C-E3EB7C38C178}" type="slidenum">
              <a:rPr lang="en-US" smtClean="0"/>
              <a:pPr>
                <a:defRPr/>
              </a:pPr>
              <a:t>7</a:t>
            </a:fld>
            <a:endParaRPr lang="en-US" dirty="0"/>
          </a:p>
        </p:txBody>
      </p:sp>
      <p:sp>
        <p:nvSpPr>
          <p:cNvPr id="36" name="Title 1"/>
          <p:cNvSpPr txBox="1">
            <a:spLocks/>
          </p:cNvSpPr>
          <p:nvPr/>
        </p:nvSpPr>
        <p:spPr bwMode="auto">
          <a:xfrm>
            <a:off x="152400" y="381000"/>
            <a:ext cx="8305800" cy="758952"/>
          </a:xfrm>
          <a:prstGeom prst="roundRect">
            <a:avLst>
              <a:gd name="adj" fmla="val 21667"/>
            </a:avLst>
          </a:prstGeom>
          <a:noFill/>
          <a:ln w="9525">
            <a:noFill/>
            <a:round/>
            <a:headEnd/>
            <a:tailEnd/>
          </a:ln>
        </p:spPr>
        <p:txBody>
          <a:bodyPr vert="horz" wrap="square" lIns="91440" tIns="45720" rIns="91440" bIns="45720" numCol="1" anchor="b" anchorCtr="0" compatLnSpc="1">
            <a:prstTxWarp prst="textNoShape">
              <a:avLst/>
            </a:prstTxWarp>
            <a:no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lang="en-US" sz="4000" b="1" dirty="0">
                <a:solidFill>
                  <a:srgbClr val="0070C0"/>
                </a:solidFill>
                <a:latin typeface="+mj-lt"/>
                <a:ea typeface="+mj-ea"/>
                <a:cs typeface="+mj-cs"/>
              </a:rPr>
              <a:t>June Area Survey (JAS)</a:t>
            </a:r>
          </a:p>
        </p:txBody>
      </p:sp>
      <p:pic>
        <p:nvPicPr>
          <p:cNvPr id="4" name="Audio 3">
            <a:hlinkClick r:id="" action="ppaction://media"/>
            <a:extLst>
              <a:ext uri="{FF2B5EF4-FFF2-40B4-BE49-F238E27FC236}">
                <a16:creationId xmlns:a16="http://schemas.microsoft.com/office/drawing/2014/main" id="{84DBC387-363E-4454-8AB5-F38CF33FBD1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80484991"/>
      </p:ext>
    </p:extLst>
  </p:cSld>
  <p:clrMapOvr>
    <a:masterClrMapping/>
  </p:clrMapOvr>
  <p:transition advTm="2964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85800" y="144464"/>
            <a:ext cx="7772400" cy="693736"/>
          </a:xfrm>
        </p:spPr>
        <p:txBody>
          <a:bodyPr>
            <a:normAutofit/>
          </a:bodyPr>
          <a:lstStyle/>
          <a:p>
            <a:pPr eaLnBrk="0" fontAlgn="base" hangingPunct="0">
              <a:lnSpc>
                <a:spcPct val="90000"/>
              </a:lnSpc>
              <a:spcAft>
                <a:spcPct val="0"/>
              </a:spcAft>
              <a:defRPr/>
            </a:pPr>
            <a:r>
              <a:rPr lang="en-US" sz="4000" b="1" dirty="0">
                <a:solidFill>
                  <a:srgbClr val="0070C0"/>
                </a:solidFill>
              </a:rPr>
              <a:t>Matching JAS and Census</a:t>
            </a:r>
          </a:p>
        </p:txBody>
      </p:sp>
      <p:sp>
        <p:nvSpPr>
          <p:cNvPr id="4" name="Content Placeholder 3"/>
          <p:cNvSpPr>
            <a:spLocks noGrp="1"/>
          </p:cNvSpPr>
          <p:nvPr>
            <p:ph idx="1"/>
          </p:nvPr>
        </p:nvSpPr>
        <p:spPr>
          <a:xfrm>
            <a:off x="152400" y="972342"/>
            <a:ext cx="8534400" cy="5291933"/>
          </a:xfrm>
        </p:spPr>
        <p:txBody>
          <a:bodyPr>
            <a:normAutofit fontScale="62500" lnSpcReduction="20000"/>
          </a:bodyPr>
          <a:lstStyle/>
          <a:p>
            <a:pPr>
              <a:spcAft>
                <a:spcPts val="600"/>
              </a:spcAft>
            </a:pPr>
            <a:r>
              <a:rPr lang="en-US" dirty="0">
                <a:solidFill>
                  <a:srgbClr val="080808"/>
                </a:solidFill>
              </a:rPr>
              <a:t>In order to use DSE, operations from the JAS and CML must be matched</a:t>
            </a:r>
          </a:p>
          <a:p>
            <a:pPr>
              <a:spcAft>
                <a:spcPts val="600"/>
              </a:spcAft>
            </a:pPr>
            <a:endParaRPr lang="en-US" sz="2200" dirty="0">
              <a:solidFill>
                <a:srgbClr val="080808"/>
              </a:solidFill>
            </a:endParaRPr>
          </a:p>
          <a:p>
            <a:pPr>
              <a:spcAft>
                <a:spcPts val="600"/>
              </a:spcAft>
            </a:pPr>
            <a:r>
              <a:rPr lang="en-US" dirty="0">
                <a:solidFill>
                  <a:srgbClr val="080808"/>
                </a:solidFill>
              </a:rPr>
              <a:t>Records in the 2017 JAS sample (120,000) were matched to the 2017 Census (3 Million) using probabilistic record linkage </a:t>
            </a:r>
          </a:p>
          <a:p>
            <a:pPr>
              <a:spcAft>
                <a:spcPts val="600"/>
              </a:spcAft>
            </a:pPr>
            <a:endParaRPr lang="en-US" sz="2200" dirty="0">
              <a:solidFill>
                <a:srgbClr val="080808"/>
              </a:solidFill>
            </a:endParaRPr>
          </a:p>
          <a:p>
            <a:pPr>
              <a:spcAft>
                <a:spcPts val="600"/>
              </a:spcAft>
            </a:pPr>
            <a:r>
              <a:rPr lang="en-US" dirty="0">
                <a:solidFill>
                  <a:srgbClr val="080808"/>
                </a:solidFill>
              </a:rPr>
              <a:t>Records kept: </a:t>
            </a:r>
          </a:p>
          <a:p>
            <a:pPr lvl="1">
              <a:spcAft>
                <a:spcPts val="600"/>
              </a:spcAft>
            </a:pPr>
            <a:r>
              <a:rPr lang="en-US" dirty="0">
                <a:solidFill>
                  <a:srgbClr val="080808"/>
                </a:solidFill>
              </a:rPr>
              <a:t>CML respondent/non-respondent matching JAS tract</a:t>
            </a:r>
          </a:p>
          <a:p>
            <a:pPr lvl="1">
              <a:spcAft>
                <a:spcPts val="600"/>
              </a:spcAft>
            </a:pPr>
            <a:r>
              <a:rPr lang="en-US" dirty="0">
                <a:solidFill>
                  <a:srgbClr val="080808"/>
                </a:solidFill>
              </a:rPr>
              <a:t>Tracts on the JAS that are not on Census Mail List (NML)</a:t>
            </a:r>
          </a:p>
          <a:p>
            <a:endParaRPr lang="en-US" sz="2200" dirty="0">
              <a:solidFill>
                <a:srgbClr val="080808"/>
              </a:solidFill>
            </a:endParaRPr>
          </a:p>
          <a:p>
            <a:r>
              <a:rPr lang="en-US" dirty="0">
                <a:solidFill>
                  <a:srgbClr val="080808"/>
                </a:solidFill>
              </a:rPr>
              <a:t>Farm status based on the Census and the JAS agree in most cases</a:t>
            </a:r>
          </a:p>
          <a:p>
            <a:pPr lvl="1"/>
            <a:r>
              <a:rPr lang="en-US" dirty="0">
                <a:solidFill>
                  <a:srgbClr val="080808"/>
                </a:solidFill>
              </a:rPr>
              <a:t>Resolved farm status</a:t>
            </a:r>
          </a:p>
          <a:p>
            <a:pPr marL="457200" lvl="1" indent="0">
              <a:buNone/>
            </a:pPr>
            <a:endParaRPr lang="en-US" sz="2200" dirty="0">
              <a:solidFill>
                <a:srgbClr val="080808"/>
              </a:solidFill>
            </a:endParaRPr>
          </a:p>
          <a:p>
            <a:pPr lvl="1"/>
            <a:endParaRPr lang="en-US" sz="1400" dirty="0">
              <a:solidFill>
                <a:srgbClr val="080808"/>
              </a:solidFill>
            </a:endParaRPr>
          </a:p>
          <a:p>
            <a:r>
              <a:rPr lang="en-US" dirty="0">
                <a:solidFill>
                  <a:srgbClr val="080808"/>
                </a:solidFill>
              </a:rPr>
              <a:t>Some records are identified as</a:t>
            </a:r>
          </a:p>
          <a:p>
            <a:pPr lvl="1"/>
            <a:r>
              <a:rPr lang="en-US" dirty="0">
                <a:solidFill>
                  <a:srgbClr val="080808"/>
                </a:solidFill>
              </a:rPr>
              <a:t>JAS farm vs. Census non-farm</a:t>
            </a:r>
          </a:p>
          <a:p>
            <a:pPr lvl="1"/>
            <a:r>
              <a:rPr lang="en-US" dirty="0">
                <a:solidFill>
                  <a:srgbClr val="080808"/>
                </a:solidFill>
              </a:rPr>
              <a:t>JAS non-farm vs. Census farm</a:t>
            </a:r>
          </a:p>
          <a:p>
            <a:pPr lvl="1"/>
            <a:r>
              <a:rPr lang="en-US" dirty="0">
                <a:solidFill>
                  <a:srgbClr val="FF0000"/>
                </a:solidFill>
              </a:rPr>
              <a:t>Unresolved farm status</a:t>
            </a:r>
          </a:p>
        </p:txBody>
      </p:sp>
      <p:sp>
        <p:nvSpPr>
          <p:cNvPr id="3" name="Slide Number Placeholder 2"/>
          <p:cNvSpPr>
            <a:spLocks noGrp="1"/>
          </p:cNvSpPr>
          <p:nvPr>
            <p:ph type="sldNum" sz="quarter" idx="12"/>
          </p:nvPr>
        </p:nvSpPr>
        <p:spPr/>
        <p:txBody>
          <a:bodyPr/>
          <a:lstStyle/>
          <a:p>
            <a:pPr>
              <a:defRPr/>
            </a:pPr>
            <a:fld id="{0FA8DAD1-9C32-4215-9C17-89786E1B26C3}" type="slidenum">
              <a:rPr lang="en-US" smtClean="0"/>
              <a:pPr>
                <a:defRPr/>
              </a:pPr>
              <a:t>8</a:t>
            </a:fld>
            <a:endParaRPr lang="en-US" dirty="0"/>
          </a:p>
        </p:txBody>
      </p:sp>
      <p:pic>
        <p:nvPicPr>
          <p:cNvPr id="6" name="Audio 5">
            <a:hlinkClick r:id="" action="ppaction://media"/>
            <a:extLst>
              <a:ext uri="{FF2B5EF4-FFF2-40B4-BE49-F238E27FC236}">
                <a16:creationId xmlns:a16="http://schemas.microsoft.com/office/drawing/2014/main" id="{C229CD05-C666-467E-93E3-E0D8974ED94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052271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77982"/>
    </mc:Choice>
    <mc:Fallback>
      <p:transition spd="slow" advTm="779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26308"/>
            <a:ext cx="8229600" cy="914400"/>
          </a:xfrm>
        </p:spPr>
        <p:txBody>
          <a:bodyPr>
            <a:noAutofit/>
          </a:bodyPr>
          <a:lstStyle/>
          <a:p>
            <a:pPr eaLnBrk="0" fontAlgn="base" hangingPunct="0">
              <a:lnSpc>
                <a:spcPct val="90000"/>
              </a:lnSpc>
              <a:spcAft>
                <a:spcPct val="0"/>
              </a:spcAft>
              <a:defRPr/>
            </a:pPr>
            <a:r>
              <a:rPr lang="en-US" sz="4000" b="1" dirty="0">
                <a:solidFill>
                  <a:srgbClr val="0070C0"/>
                </a:solidFill>
              </a:rPr>
              <a:t>2017 Census and JAS Records with Unresolved Farm Status</a:t>
            </a:r>
          </a:p>
        </p:txBody>
      </p:sp>
      <p:graphicFrame>
        <p:nvGraphicFramePr>
          <p:cNvPr id="4" name="Content Placeholder 3"/>
          <p:cNvGraphicFramePr>
            <a:graphicFrameLocks noGrp="1"/>
          </p:cNvGraphicFramePr>
          <p:nvPr>
            <p:ph sz="quarter" idx="1"/>
            <p:extLst>
              <p:ext uri="{D42A27DB-BD31-4B8C-83A1-F6EECF244321}">
                <p14:modId xmlns:p14="http://schemas.microsoft.com/office/powerpoint/2010/main" val="3232829676"/>
              </p:ext>
            </p:extLst>
          </p:nvPr>
        </p:nvGraphicFramePr>
        <p:xfrm>
          <a:off x="647700" y="1600200"/>
          <a:ext cx="7848600" cy="1645920"/>
        </p:xfrm>
        <a:graphic>
          <a:graphicData uri="http://schemas.openxmlformats.org/drawingml/2006/table">
            <a:tbl>
              <a:tblPr firstRow="1" firstCol="1" bandRow="1">
                <a:tableStyleId>{5C22544A-7EE6-4342-B048-85BDC9FD1C3A}</a:tableStyleId>
              </a:tblPr>
              <a:tblGrid>
                <a:gridCol w="1600200">
                  <a:extLst>
                    <a:ext uri="{9D8B030D-6E8A-4147-A177-3AD203B41FA5}">
                      <a16:colId xmlns:a16="http://schemas.microsoft.com/office/drawing/2014/main" val="20000"/>
                    </a:ext>
                  </a:extLst>
                </a:gridCol>
                <a:gridCol w="9144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gridCol w="838200">
                  <a:extLst>
                    <a:ext uri="{9D8B030D-6E8A-4147-A177-3AD203B41FA5}">
                      <a16:colId xmlns:a16="http://schemas.microsoft.com/office/drawing/2014/main" val="20003"/>
                    </a:ext>
                  </a:extLst>
                </a:gridCol>
                <a:gridCol w="762000">
                  <a:extLst>
                    <a:ext uri="{9D8B030D-6E8A-4147-A177-3AD203B41FA5}">
                      <a16:colId xmlns:a16="http://schemas.microsoft.com/office/drawing/2014/main" val="20004"/>
                    </a:ext>
                  </a:extLst>
                </a:gridCol>
                <a:gridCol w="914400">
                  <a:extLst>
                    <a:ext uri="{9D8B030D-6E8A-4147-A177-3AD203B41FA5}">
                      <a16:colId xmlns:a16="http://schemas.microsoft.com/office/drawing/2014/main" val="20005"/>
                    </a:ext>
                  </a:extLst>
                </a:gridCol>
                <a:gridCol w="1066800">
                  <a:extLst>
                    <a:ext uri="{9D8B030D-6E8A-4147-A177-3AD203B41FA5}">
                      <a16:colId xmlns:a16="http://schemas.microsoft.com/office/drawing/2014/main" val="20006"/>
                    </a:ext>
                  </a:extLst>
                </a:gridCol>
                <a:gridCol w="838200">
                  <a:extLst>
                    <a:ext uri="{9D8B030D-6E8A-4147-A177-3AD203B41FA5}">
                      <a16:colId xmlns:a16="http://schemas.microsoft.com/office/drawing/2014/main" val="20007"/>
                    </a:ext>
                  </a:extLst>
                </a:gridCol>
              </a:tblGrid>
              <a:tr h="548640">
                <a:tc>
                  <a:txBody>
                    <a:bodyPr/>
                    <a:lstStyle/>
                    <a:p>
                      <a:pPr marL="0" marR="0" algn="ctr">
                        <a:spcBef>
                          <a:spcPts val="0"/>
                        </a:spcBef>
                        <a:spcAft>
                          <a:spcPts val="0"/>
                        </a:spcAft>
                      </a:pPr>
                      <a:r>
                        <a:rPr lang="en-GB" sz="1800" dirty="0">
                          <a:effectLst/>
                        </a:rPr>
                        <a:t> </a:t>
                      </a:r>
                      <a:endParaRPr lang="en-US" sz="1800" dirty="0">
                        <a:effectLst/>
                        <a:latin typeface="Times New Roman"/>
                        <a:ea typeface="Times New Roman"/>
                      </a:endParaRPr>
                    </a:p>
                  </a:txBody>
                  <a:tcPr marL="68580" marR="68580" marT="0" marB="0"/>
                </a:tc>
                <a:tc>
                  <a:txBody>
                    <a:bodyPr/>
                    <a:lstStyle/>
                    <a:p>
                      <a:pPr marL="0" marR="0" algn="ctr">
                        <a:spcBef>
                          <a:spcPts val="0"/>
                        </a:spcBef>
                        <a:spcAft>
                          <a:spcPts val="0"/>
                        </a:spcAft>
                      </a:pPr>
                      <a:r>
                        <a:rPr lang="en-GB" sz="1800" dirty="0">
                          <a:effectLst/>
                        </a:rPr>
                        <a:t>CML </a:t>
                      </a:r>
                    </a:p>
                    <a:p>
                      <a:pPr marL="0" marR="0" algn="ctr">
                        <a:spcBef>
                          <a:spcPts val="0"/>
                        </a:spcBef>
                        <a:spcAft>
                          <a:spcPts val="0"/>
                        </a:spcAft>
                      </a:pPr>
                      <a:r>
                        <a:rPr lang="en-GB" sz="1800" dirty="0">
                          <a:effectLst/>
                        </a:rPr>
                        <a:t>Non-Farm</a:t>
                      </a:r>
                      <a:endParaRPr lang="en-US" sz="1800" dirty="0">
                        <a:effectLst/>
                        <a:latin typeface="Times New Roman"/>
                        <a:ea typeface="Times New Roman"/>
                      </a:endParaRPr>
                    </a:p>
                  </a:txBody>
                  <a:tcPr marL="68580" marR="68580" marT="0" marB="0"/>
                </a:tc>
                <a:tc>
                  <a:txBody>
                    <a:bodyPr/>
                    <a:lstStyle/>
                    <a:p>
                      <a:pPr marL="0" marR="0" algn="ctr">
                        <a:spcBef>
                          <a:spcPts val="0"/>
                        </a:spcBef>
                        <a:spcAft>
                          <a:spcPts val="0"/>
                        </a:spcAft>
                      </a:pPr>
                      <a:r>
                        <a:rPr lang="en-GB" sz="1800" dirty="0">
                          <a:effectLst/>
                        </a:rPr>
                        <a:t>CML Farm</a:t>
                      </a:r>
                      <a:endParaRPr lang="en-US" sz="1800" dirty="0">
                        <a:effectLst/>
                        <a:latin typeface="Times New Roman"/>
                        <a:ea typeface="Times New Roman"/>
                      </a:endParaRPr>
                    </a:p>
                  </a:txBody>
                  <a:tcPr marL="68580" marR="68580" marT="0" marB="0"/>
                </a:tc>
                <a:tc>
                  <a:txBody>
                    <a:bodyPr/>
                    <a:lstStyle/>
                    <a:p>
                      <a:pPr marL="0" marR="0" algn="ctr">
                        <a:spcBef>
                          <a:spcPts val="0"/>
                        </a:spcBef>
                        <a:spcAft>
                          <a:spcPts val="0"/>
                        </a:spcAft>
                      </a:pPr>
                      <a:r>
                        <a:rPr lang="en-US" sz="1800" b="1" kern="1200" dirty="0">
                          <a:solidFill>
                            <a:schemeClr val="lt1"/>
                          </a:solidFill>
                          <a:effectLst/>
                          <a:latin typeface="+mn-lt"/>
                          <a:ea typeface="+mn-ea"/>
                          <a:cs typeface="+mn-cs"/>
                        </a:rPr>
                        <a:t>CML </a:t>
                      </a:r>
                    </a:p>
                    <a:p>
                      <a:pPr marL="0" marR="0" algn="ctr">
                        <a:spcBef>
                          <a:spcPts val="0"/>
                        </a:spcBef>
                        <a:spcAft>
                          <a:spcPts val="0"/>
                        </a:spcAft>
                      </a:pPr>
                      <a:r>
                        <a:rPr lang="en-US" sz="1800" b="1" kern="1200" dirty="0">
                          <a:solidFill>
                            <a:schemeClr val="lt1"/>
                          </a:solidFill>
                          <a:effectLst/>
                          <a:latin typeface="+mn-lt"/>
                          <a:ea typeface="+mn-ea"/>
                          <a:cs typeface="+mn-cs"/>
                        </a:rPr>
                        <a:t>Non-</a:t>
                      </a:r>
                      <a:r>
                        <a:rPr lang="en-US" sz="1800" b="1" kern="1200" dirty="0" err="1">
                          <a:solidFill>
                            <a:schemeClr val="lt1"/>
                          </a:solidFill>
                          <a:effectLst/>
                          <a:latin typeface="+mn-lt"/>
                          <a:ea typeface="+mn-ea"/>
                          <a:cs typeface="+mn-cs"/>
                        </a:rPr>
                        <a:t>Resp</a:t>
                      </a:r>
                      <a:endParaRPr lang="en-US" sz="1800" b="1" kern="1200" dirty="0">
                        <a:solidFill>
                          <a:schemeClr val="lt1"/>
                        </a:solidFill>
                        <a:effectLst/>
                        <a:latin typeface="+mn-lt"/>
                        <a:ea typeface="+mn-ea"/>
                        <a:cs typeface="+mn-cs"/>
                      </a:endParaRPr>
                    </a:p>
                  </a:txBody>
                  <a:tcPr marL="68580" marR="68580" marT="0" marB="0"/>
                </a:tc>
                <a:tc>
                  <a:txBody>
                    <a:bodyPr/>
                    <a:lstStyle/>
                    <a:p>
                      <a:pPr marL="0" marR="0" algn="ctr">
                        <a:spcBef>
                          <a:spcPts val="0"/>
                        </a:spcBef>
                        <a:spcAft>
                          <a:spcPts val="0"/>
                        </a:spcAft>
                      </a:pPr>
                      <a:r>
                        <a:rPr lang="en-GB" sz="1800" dirty="0">
                          <a:effectLst/>
                        </a:rPr>
                        <a:t>NML</a:t>
                      </a:r>
                    </a:p>
                    <a:p>
                      <a:pPr marL="0" marR="0" algn="ctr">
                        <a:spcBef>
                          <a:spcPts val="0"/>
                        </a:spcBef>
                        <a:spcAft>
                          <a:spcPts val="0"/>
                        </a:spcAft>
                      </a:pPr>
                      <a:r>
                        <a:rPr lang="en-GB" sz="1800" dirty="0">
                          <a:effectLst/>
                          <a:latin typeface="+mn-lt"/>
                          <a:ea typeface="+mn-ea"/>
                        </a:rPr>
                        <a:t>Farm</a:t>
                      </a:r>
                      <a:endParaRPr lang="en-US" sz="1800" dirty="0">
                        <a:effectLst/>
                        <a:latin typeface="Times New Roman"/>
                        <a:ea typeface="Times New Roman"/>
                      </a:endParaRPr>
                    </a:p>
                  </a:txBody>
                  <a:tcPr marL="68580" marR="68580" marT="0" marB="0"/>
                </a:tc>
                <a:tc>
                  <a:txBody>
                    <a:bodyPr/>
                    <a:lstStyle/>
                    <a:p>
                      <a:pPr marL="0" marR="0" algn="ctr">
                        <a:spcBef>
                          <a:spcPts val="0"/>
                        </a:spcBef>
                        <a:spcAft>
                          <a:spcPts val="0"/>
                        </a:spcAft>
                      </a:pPr>
                      <a:r>
                        <a:rPr lang="en-GB" sz="1800" dirty="0">
                          <a:effectLst/>
                        </a:rPr>
                        <a:t>NML </a:t>
                      </a:r>
                    </a:p>
                    <a:p>
                      <a:pPr marL="0" marR="0" algn="ctr">
                        <a:spcBef>
                          <a:spcPts val="0"/>
                        </a:spcBef>
                        <a:spcAft>
                          <a:spcPts val="0"/>
                        </a:spcAft>
                      </a:pPr>
                      <a:r>
                        <a:rPr lang="en-GB" sz="1800" dirty="0">
                          <a:effectLst/>
                        </a:rPr>
                        <a:t>Non-Farm</a:t>
                      </a:r>
                      <a:endParaRPr lang="en-US" sz="1800" dirty="0">
                        <a:effectLst/>
                        <a:latin typeface="Times New Roman"/>
                        <a:ea typeface="Times New Roman"/>
                      </a:endParaRPr>
                    </a:p>
                  </a:txBody>
                  <a:tcPr marL="68580" marR="68580" marT="0" marB="0"/>
                </a:tc>
                <a:tc>
                  <a:txBody>
                    <a:bodyPr/>
                    <a:lstStyle/>
                    <a:p>
                      <a:pPr marL="0" marR="0" algn="ctr">
                        <a:spcBef>
                          <a:spcPts val="0"/>
                        </a:spcBef>
                        <a:spcAft>
                          <a:spcPts val="0"/>
                        </a:spcAft>
                      </a:pPr>
                      <a:r>
                        <a:rPr lang="en-US" sz="1800" b="1" kern="1200" dirty="0">
                          <a:solidFill>
                            <a:schemeClr val="lt1"/>
                          </a:solidFill>
                          <a:effectLst/>
                          <a:latin typeface="+mn-lt"/>
                          <a:ea typeface="+mn-ea"/>
                          <a:cs typeface="+mn-cs"/>
                        </a:rPr>
                        <a:t>NML</a:t>
                      </a:r>
                    </a:p>
                    <a:p>
                      <a:pPr marL="0" marR="0" algn="ctr">
                        <a:spcBef>
                          <a:spcPts val="0"/>
                        </a:spcBef>
                        <a:spcAft>
                          <a:spcPts val="0"/>
                        </a:spcAft>
                      </a:pPr>
                      <a:r>
                        <a:rPr lang="en-US" sz="1800" b="1" kern="1200" dirty="0">
                          <a:solidFill>
                            <a:schemeClr val="lt1"/>
                          </a:solidFill>
                          <a:effectLst/>
                          <a:latin typeface="+mn-lt"/>
                          <a:ea typeface="+mn-ea"/>
                          <a:cs typeface="+mn-cs"/>
                        </a:rPr>
                        <a:t>Non-</a:t>
                      </a:r>
                      <a:r>
                        <a:rPr lang="en-US" sz="1800" b="1" kern="1200" dirty="0" err="1">
                          <a:solidFill>
                            <a:schemeClr val="lt1"/>
                          </a:solidFill>
                          <a:effectLst/>
                          <a:latin typeface="+mn-lt"/>
                          <a:ea typeface="+mn-ea"/>
                          <a:cs typeface="+mn-cs"/>
                        </a:rPr>
                        <a:t>Resp</a:t>
                      </a:r>
                      <a:endParaRPr lang="en-US" sz="1800" b="1" kern="1200" dirty="0">
                        <a:solidFill>
                          <a:schemeClr val="lt1"/>
                        </a:solidFill>
                        <a:effectLst/>
                        <a:latin typeface="+mn-lt"/>
                        <a:ea typeface="+mn-ea"/>
                        <a:cs typeface="+mn-cs"/>
                      </a:endParaRPr>
                    </a:p>
                  </a:txBody>
                  <a:tcPr marL="68580" marR="68580" marT="0" marB="0"/>
                </a:tc>
                <a:tc>
                  <a:txBody>
                    <a:bodyPr/>
                    <a:lstStyle/>
                    <a:p>
                      <a:pPr marL="0" marR="0" algn="ctr">
                        <a:spcBef>
                          <a:spcPts val="0"/>
                        </a:spcBef>
                        <a:spcAft>
                          <a:spcPts val="0"/>
                        </a:spcAft>
                      </a:pPr>
                      <a:r>
                        <a:rPr lang="en-GB" sz="1800" dirty="0">
                          <a:effectLst/>
                        </a:rPr>
                        <a:t>Total</a:t>
                      </a:r>
                      <a:endParaRPr lang="en-US" sz="1800" dirty="0">
                        <a:effectLst/>
                        <a:latin typeface="Times New Roman"/>
                        <a:ea typeface="Times New Roman"/>
                      </a:endParaRPr>
                    </a:p>
                  </a:txBody>
                  <a:tcPr marL="68580" marR="68580" marT="0" marB="0"/>
                </a:tc>
                <a:extLst>
                  <a:ext uri="{0D108BD9-81ED-4DB2-BD59-A6C34878D82A}">
                    <a16:rowId xmlns:a16="http://schemas.microsoft.com/office/drawing/2014/main" val="10000"/>
                  </a:ext>
                </a:extLst>
              </a:tr>
              <a:tr h="274320">
                <a:tc>
                  <a:txBody>
                    <a:bodyPr/>
                    <a:lstStyle/>
                    <a:p>
                      <a:pPr marL="0" marR="0">
                        <a:spcBef>
                          <a:spcPts val="0"/>
                        </a:spcBef>
                        <a:spcAft>
                          <a:spcPts val="0"/>
                        </a:spcAft>
                      </a:pPr>
                      <a:r>
                        <a:rPr lang="en-GB" sz="1800" dirty="0">
                          <a:effectLst/>
                        </a:rPr>
                        <a:t>JAS Non-Farm</a:t>
                      </a:r>
                      <a:endParaRPr lang="en-US" sz="1800" dirty="0">
                        <a:effectLst/>
                        <a:latin typeface="Times New Roman"/>
                        <a:ea typeface="Times New Roman"/>
                      </a:endParaRPr>
                    </a:p>
                  </a:txBody>
                  <a:tcPr marL="68580" marR="68580" marT="0" marB="0"/>
                </a:tc>
                <a:tc>
                  <a:txBody>
                    <a:bodyPr/>
                    <a:lstStyle/>
                    <a:p>
                      <a:pPr marL="0" marR="0" algn="r">
                        <a:spcBef>
                          <a:spcPts val="0"/>
                        </a:spcBef>
                        <a:spcAft>
                          <a:spcPts val="0"/>
                        </a:spcAft>
                      </a:pPr>
                      <a:r>
                        <a:rPr lang="en-US" sz="1800" kern="1200" dirty="0">
                          <a:solidFill>
                            <a:schemeClr val="dk1"/>
                          </a:solidFill>
                          <a:effectLst/>
                          <a:latin typeface="+mn-lt"/>
                          <a:ea typeface="+mn-ea"/>
                          <a:cs typeface="+mn-cs"/>
                        </a:rPr>
                        <a:t>2,126 </a:t>
                      </a:r>
                      <a:endParaRPr lang="en-US" sz="1800" dirty="0">
                        <a:effectLst/>
                        <a:latin typeface="+mn-lt"/>
                        <a:ea typeface="Times New Roman"/>
                      </a:endParaRPr>
                    </a:p>
                  </a:txBody>
                  <a:tcPr marL="68580" marR="68580" marT="0" marB="0"/>
                </a:tc>
                <a:tc>
                  <a:txBody>
                    <a:bodyPr/>
                    <a:lstStyle/>
                    <a:p>
                      <a:pPr marL="0" marR="0" algn="r">
                        <a:spcBef>
                          <a:spcPts val="0"/>
                        </a:spcBef>
                        <a:spcAft>
                          <a:spcPts val="0"/>
                        </a:spcAft>
                      </a:pPr>
                      <a:r>
                        <a:rPr lang="en-US" sz="1800" kern="1200" dirty="0">
                          <a:solidFill>
                            <a:schemeClr val="dk1"/>
                          </a:solidFill>
                          <a:effectLst/>
                          <a:latin typeface="+mn-lt"/>
                          <a:ea typeface="+mn-ea"/>
                          <a:cs typeface="+mn-cs"/>
                        </a:rPr>
                        <a:t>2,669</a:t>
                      </a:r>
                      <a:endParaRPr lang="en-US" sz="1800" dirty="0">
                        <a:effectLst/>
                        <a:latin typeface="+mn-lt"/>
                        <a:ea typeface="Times New Roman"/>
                      </a:endParaRPr>
                    </a:p>
                  </a:txBody>
                  <a:tcPr marL="68580" marR="68580" marT="0" marB="0">
                    <a:solidFill>
                      <a:srgbClr val="FFFF00"/>
                    </a:solidFill>
                  </a:tcPr>
                </a:tc>
                <a:tc>
                  <a:txBody>
                    <a:bodyPr/>
                    <a:lstStyle/>
                    <a:p>
                      <a:pPr marL="0" marR="0" algn="r">
                        <a:spcBef>
                          <a:spcPts val="0"/>
                        </a:spcBef>
                        <a:spcAft>
                          <a:spcPts val="0"/>
                        </a:spcAft>
                      </a:pPr>
                      <a:r>
                        <a:rPr lang="en-US" sz="1800" kern="1200" dirty="0">
                          <a:solidFill>
                            <a:schemeClr val="dk1"/>
                          </a:solidFill>
                          <a:effectLst/>
                          <a:latin typeface="+mn-lt"/>
                          <a:ea typeface="+mn-ea"/>
                          <a:cs typeface="+mn-cs"/>
                        </a:rPr>
                        <a:t>2,009</a:t>
                      </a:r>
                      <a:endParaRPr lang="en-US" sz="1800" dirty="0">
                        <a:effectLst/>
                        <a:latin typeface="+mn-lt"/>
                        <a:ea typeface="Times New Roman"/>
                      </a:endParaRPr>
                    </a:p>
                  </a:txBody>
                  <a:tcPr marL="68580" marR="68580" marT="0" marB="0">
                    <a:solidFill>
                      <a:srgbClr val="FFFF00"/>
                    </a:solidFill>
                  </a:tcPr>
                </a:tc>
                <a:tc>
                  <a:txBody>
                    <a:bodyPr/>
                    <a:lstStyle/>
                    <a:p>
                      <a:pPr marL="0" marR="0" algn="r">
                        <a:spcBef>
                          <a:spcPts val="0"/>
                        </a:spcBef>
                        <a:spcAft>
                          <a:spcPts val="0"/>
                        </a:spcAft>
                      </a:pPr>
                      <a:r>
                        <a:rPr lang="en-US" sz="1800" kern="1200" dirty="0">
                          <a:solidFill>
                            <a:schemeClr val="dk1"/>
                          </a:solidFill>
                          <a:effectLst/>
                          <a:latin typeface="+mn-lt"/>
                          <a:ea typeface="+mn-ea"/>
                          <a:cs typeface="+mn-cs"/>
                        </a:rPr>
                        <a:t>1,049</a:t>
                      </a:r>
                      <a:endParaRPr lang="en-US" sz="1800" dirty="0">
                        <a:effectLst/>
                        <a:latin typeface="+mn-lt"/>
                        <a:ea typeface="Times New Roman"/>
                      </a:endParaRPr>
                    </a:p>
                  </a:txBody>
                  <a:tcPr marL="68580" marR="68580" marT="0" marB="0">
                    <a:solidFill>
                      <a:srgbClr val="FFFF00"/>
                    </a:solidFill>
                  </a:tcPr>
                </a:tc>
                <a:tc>
                  <a:txBody>
                    <a:bodyPr/>
                    <a:lstStyle/>
                    <a:p>
                      <a:pPr marL="0" marR="0" algn="r">
                        <a:spcBef>
                          <a:spcPts val="0"/>
                        </a:spcBef>
                        <a:spcAft>
                          <a:spcPts val="0"/>
                        </a:spcAft>
                      </a:pPr>
                      <a:r>
                        <a:rPr lang="en-US" sz="1800" kern="1200" dirty="0">
                          <a:solidFill>
                            <a:schemeClr val="dk1"/>
                          </a:solidFill>
                          <a:effectLst/>
                          <a:latin typeface="+mn-lt"/>
                          <a:ea typeface="+mn-ea"/>
                          <a:cs typeface="+mn-cs"/>
                        </a:rPr>
                        <a:t>21,315</a:t>
                      </a:r>
                      <a:endParaRPr lang="en-US" sz="1800" dirty="0">
                        <a:effectLst/>
                        <a:latin typeface="+mn-lt"/>
                        <a:ea typeface="Times New Roman"/>
                      </a:endParaRPr>
                    </a:p>
                  </a:txBody>
                  <a:tcPr marL="68580" marR="68580" marT="0" marB="0"/>
                </a:tc>
                <a:tc>
                  <a:txBody>
                    <a:bodyPr/>
                    <a:lstStyle/>
                    <a:p>
                      <a:pPr marL="0" marR="0" algn="r">
                        <a:spcBef>
                          <a:spcPts val="0"/>
                        </a:spcBef>
                        <a:spcAft>
                          <a:spcPts val="0"/>
                        </a:spcAft>
                      </a:pPr>
                      <a:r>
                        <a:rPr lang="en-US" sz="1800" kern="1200" dirty="0">
                          <a:solidFill>
                            <a:schemeClr val="dk1"/>
                          </a:solidFill>
                          <a:effectLst/>
                          <a:latin typeface="+mn-lt"/>
                          <a:ea typeface="+mn-ea"/>
                          <a:cs typeface="+mn-cs"/>
                        </a:rPr>
                        <a:t>14,528</a:t>
                      </a:r>
                    </a:p>
                  </a:txBody>
                  <a:tcPr marL="68580" marR="68580" marT="0" marB="0">
                    <a:solidFill>
                      <a:srgbClr val="FFFF00"/>
                    </a:solidFill>
                  </a:tcPr>
                </a:tc>
                <a:tc>
                  <a:txBody>
                    <a:bodyPr/>
                    <a:lstStyle/>
                    <a:p>
                      <a:pPr marL="0" marR="0" algn="r">
                        <a:spcBef>
                          <a:spcPts val="0"/>
                        </a:spcBef>
                        <a:spcAft>
                          <a:spcPts val="0"/>
                        </a:spcAft>
                      </a:pPr>
                      <a:r>
                        <a:rPr lang="en-GB" sz="1800" dirty="0">
                          <a:effectLst/>
                          <a:latin typeface="+mn-lt"/>
                          <a:ea typeface="Times New Roman"/>
                        </a:rPr>
                        <a:t>43,696</a:t>
                      </a:r>
                      <a:endParaRPr lang="en-US" sz="1800" dirty="0">
                        <a:effectLst/>
                        <a:latin typeface="+mn-lt"/>
                        <a:ea typeface="Times New Roman"/>
                      </a:endParaRPr>
                    </a:p>
                  </a:txBody>
                  <a:tcPr marL="68580" marR="68580" marT="0" marB="0"/>
                </a:tc>
                <a:extLst>
                  <a:ext uri="{0D108BD9-81ED-4DB2-BD59-A6C34878D82A}">
                    <a16:rowId xmlns:a16="http://schemas.microsoft.com/office/drawing/2014/main" val="10001"/>
                  </a:ext>
                </a:extLst>
              </a:tr>
              <a:tr h="274320">
                <a:tc>
                  <a:txBody>
                    <a:bodyPr/>
                    <a:lstStyle/>
                    <a:p>
                      <a:pPr marL="0" marR="0">
                        <a:spcBef>
                          <a:spcPts val="0"/>
                        </a:spcBef>
                        <a:spcAft>
                          <a:spcPts val="0"/>
                        </a:spcAft>
                      </a:pPr>
                      <a:r>
                        <a:rPr lang="en-GB" sz="1800" dirty="0">
                          <a:effectLst/>
                        </a:rPr>
                        <a:t>JAS Farm</a:t>
                      </a:r>
                      <a:endParaRPr lang="en-US" sz="1800" dirty="0">
                        <a:effectLst/>
                        <a:latin typeface="Times New Roman"/>
                        <a:ea typeface="Times New Roman"/>
                      </a:endParaRPr>
                    </a:p>
                  </a:txBody>
                  <a:tcPr marL="68580" marR="68580" marT="0" marB="0"/>
                </a:tc>
                <a:tc>
                  <a:txBody>
                    <a:bodyPr/>
                    <a:lstStyle/>
                    <a:p>
                      <a:pPr marL="0" marR="0" algn="r">
                        <a:spcBef>
                          <a:spcPts val="0"/>
                        </a:spcBef>
                        <a:spcAft>
                          <a:spcPts val="0"/>
                        </a:spcAft>
                      </a:pPr>
                      <a:r>
                        <a:rPr lang="en-GB" sz="1800" dirty="0">
                          <a:effectLst/>
                          <a:latin typeface="+mn-lt"/>
                          <a:ea typeface="Times New Roman"/>
                        </a:rPr>
                        <a:t>1,788</a:t>
                      </a:r>
                      <a:endParaRPr lang="en-US" sz="1800" dirty="0">
                        <a:effectLst/>
                        <a:latin typeface="+mn-lt"/>
                        <a:ea typeface="Times New Roman"/>
                      </a:endParaRPr>
                    </a:p>
                  </a:txBody>
                  <a:tcPr marL="68580" marR="68580" marT="0" marB="0">
                    <a:solidFill>
                      <a:srgbClr val="FFFF00"/>
                    </a:solidFill>
                  </a:tcPr>
                </a:tc>
                <a:tc>
                  <a:txBody>
                    <a:bodyPr/>
                    <a:lstStyle/>
                    <a:p>
                      <a:pPr marL="0" marR="0" algn="r">
                        <a:spcBef>
                          <a:spcPts val="0"/>
                        </a:spcBef>
                        <a:spcAft>
                          <a:spcPts val="0"/>
                        </a:spcAft>
                      </a:pPr>
                      <a:r>
                        <a:rPr lang="en-GB" sz="1800" dirty="0">
                          <a:effectLst/>
                          <a:latin typeface="+mn-lt"/>
                          <a:ea typeface="Times New Roman"/>
                        </a:rPr>
                        <a:t>30,564</a:t>
                      </a:r>
                      <a:endParaRPr lang="en-US" sz="1800" dirty="0">
                        <a:effectLst/>
                        <a:latin typeface="+mn-lt"/>
                        <a:ea typeface="Times New Roman"/>
                      </a:endParaRPr>
                    </a:p>
                  </a:txBody>
                  <a:tcPr marL="68580" marR="68580" marT="0" marB="0"/>
                </a:tc>
                <a:tc>
                  <a:txBody>
                    <a:bodyPr/>
                    <a:lstStyle/>
                    <a:p>
                      <a:pPr marL="0" marR="0" algn="r">
                        <a:spcBef>
                          <a:spcPts val="0"/>
                        </a:spcBef>
                        <a:spcAft>
                          <a:spcPts val="0"/>
                        </a:spcAft>
                      </a:pPr>
                      <a:r>
                        <a:rPr lang="en-US" sz="1800" dirty="0">
                          <a:effectLst/>
                          <a:latin typeface="+mn-lt"/>
                          <a:ea typeface="Times New Roman"/>
                        </a:rPr>
                        <a:t>9,864</a:t>
                      </a:r>
                    </a:p>
                  </a:txBody>
                  <a:tcPr marL="68580" marR="68580" marT="0" marB="0">
                    <a:solidFill>
                      <a:srgbClr val="FFFF00"/>
                    </a:solidFill>
                  </a:tcPr>
                </a:tc>
                <a:tc>
                  <a:txBody>
                    <a:bodyPr/>
                    <a:lstStyle/>
                    <a:p>
                      <a:pPr marL="0" marR="0" algn="r">
                        <a:spcBef>
                          <a:spcPts val="0"/>
                        </a:spcBef>
                        <a:spcAft>
                          <a:spcPts val="0"/>
                        </a:spcAft>
                      </a:pPr>
                      <a:r>
                        <a:rPr lang="en-US" sz="1800" kern="1200" dirty="0">
                          <a:solidFill>
                            <a:schemeClr val="dk1"/>
                          </a:solidFill>
                          <a:effectLst/>
                          <a:latin typeface="+mn-lt"/>
                          <a:ea typeface="+mn-ea"/>
                          <a:cs typeface="+mn-cs"/>
                        </a:rPr>
                        <a:t>1,423</a:t>
                      </a:r>
                      <a:endParaRPr lang="en-US" sz="1800" dirty="0">
                        <a:effectLst/>
                        <a:latin typeface="+mn-lt"/>
                        <a:ea typeface="Times New Roman"/>
                      </a:endParaRPr>
                    </a:p>
                  </a:txBody>
                  <a:tcPr marL="68580" marR="68580" marT="0" marB="0"/>
                </a:tc>
                <a:tc>
                  <a:txBody>
                    <a:bodyPr/>
                    <a:lstStyle/>
                    <a:p>
                      <a:pPr marL="0" marR="0" algn="r">
                        <a:spcBef>
                          <a:spcPts val="0"/>
                        </a:spcBef>
                        <a:spcAft>
                          <a:spcPts val="0"/>
                        </a:spcAft>
                      </a:pPr>
                      <a:r>
                        <a:rPr lang="en-US" sz="1800" kern="1200" dirty="0">
                          <a:solidFill>
                            <a:schemeClr val="dk1"/>
                          </a:solidFill>
                          <a:effectLst/>
                          <a:latin typeface="+mn-lt"/>
                          <a:ea typeface="+mn-ea"/>
                          <a:cs typeface="+mn-cs"/>
                        </a:rPr>
                        <a:t>1,149</a:t>
                      </a:r>
                      <a:endParaRPr lang="en-US" sz="1800" dirty="0">
                        <a:effectLst/>
                        <a:latin typeface="+mn-lt"/>
                        <a:ea typeface="Times New Roman"/>
                      </a:endParaRPr>
                    </a:p>
                  </a:txBody>
                  <a:tcPr marL="68580" marR="68580" marT="0" marB="0">
                    <a:solidFill>
                      <a:srgbClr val="FFFF00"/>
                    </a:solidFill>
                  </a:tcPr>
                </a:tc>
                <a:tc>
                  <a:txBody>
                    <a:bodyPr/>
                    <a:lstStyle/>
                    <a:p>
                      <a:pPr marL="0" marR="0" algn="r">
                        <a:spcBef>
                          <a:spcPts val="0"/>
                        </a:spcBef>
                        <a:spcAft>
                          <a:spcPts val="0"/>
                        </a:spcAft>
                      </a:pPr>
                      <a:r>
                        <a:rPr lang="en-US" sz="1800" kern="1200" dirty="0">
                          <a:solidFill>
                            <a:schemeClr val="dk1"/>
                          </a:solidFill>
                          <a:effectLst/>
                          <a:latin typeface="+mn-lt"/>
                          <a:ea typeface="+mn-ea"/>
                          <a:cs typeface="+mn-cs"/>
                        </a:rPr>
                        <a:t>2,323</a:t>
                      </a:r>
                      <a:endParaRPr lang="en-US" sz="1800" dirty="0">
                        <a:effectLst/>
                        <a:latin typeface="+mn-lt"/>
                        <a:ea typeface="Times New Roman"/>
                      </a:endParaRPr>
                    </a:p>
                  </a:txBody>
                  <a:tcPr marL="68580" marR="68580" marT="0" marB="0">
                    <a:solidFill>
                      <a:srgbClr val="FFFF00"/>
                    </a:solidFill>
                  </a:tcPr>
                </a:tc>
                <a:tc>
                  <a:txBody>
                    <a:bodyPr/>
                    <a:lstStyle/>
                    <a:p>
                      <a:pPr marL="0" marR="0" algn="r" defTabSz="914400" rtl="0" eaLnBrk="1" latinLnBrk="0" hangingPunct="1">
                        <a:spcBef>
                          <a:spcPts val="0"/>
                        </a:spcBef>
                        <a:spcAft>
                          <a:spcPts val="0"/>
                        </a:spcAft>
                      </a:pPr>
                      <a:r>
                        <a:rPr lang="en-GB" sz="1800" kern="1200" dirty="0">
                          <a:solidFill>
                            <a:schemeClr val="dk1"/>
                          </a:solidFill>
                          <a:effectLst/>
                          <a:latin typeface="+mn-lt"/>
                          <a:ea typeface="Times New Roman"/>
                          <a:cs typeface="+mn-cs"/>
                        </a:rPr>
                        <a:t>47,111</a:t>
                      </a:r>
                      <a:endParaRPr lang="en-US" sz="1800" kern="1200" dirty="0">
                        <a:solidFill>
                          <a:schemeClr val="dk1"/>
                        </a:solidFill>
                        <a:effectLst/>
                        <a:latin typeface="+mn-lt"/>
                        <a:ea typeface="Times New Roman"/>
                        <a:cs typeface="+mn-cs"/>
                      </a:endParaRPr>
                    </a:p>
                  </a:txBody>
                  <a:tcPr marL="68580" marR="68580" marT="0" marB="0"/>
                </a:tc>
                <a:extLst>
                  <a:ext uri="{0D108BD9-81ED-4DB2-BD59-A6C34878D82A}">
                    <a16:rowId xmlns:a16="http://schemas.microsoft.com/office/drawing/2014/main" val="10002"/>
                  </a:ext>
                </a:extLst>
              </a:tr>
              <a:tr h="274320">
                <a:tc>
                  <a:txBody>
                    <a:bodyPr/>
                    <a:lstStyle/>
                    <a:p>
                      <a:pPr marL="0" marR="0">
                        <a:spcBef>
                          <a:spcPts val="0"/>
                        </a:spcBef>
                        <a:spcAft>
                          <a:spcPts val="0"/>
                        </a:spcAft>
                      </a:pPr>
                      <a:r>
                        <a:rPr lang="en-GB" sz="1800" dirty="0">
                          <a:effectLst/>
                        </a:rPr>
                        <a:t>Total</a:t>
                      </a:r>
                      <a:endParaRPr lang="en-US" sz="1800" dirty="0">
                        <a:effectLst/>
                        <a:latin typeface="Times New Roman"/>
                        <a:ea typeface="Times New Roman"/>
                      </a:endParaRPr>
                    </a:p>
                  </a:txBody>
                  <a:tcPr marL="68580" marR="68580" marT="0" marB="0"/>
                </a:tc>
                <a:tc>
                  <a:txBody>
                    <a:bodyPr/>
                    <a:lstStyle/>
                    <a:p>
                      <a:pPr marL="0" marR="0" algn="r">
                        <a:spcBef>
                          <a:spcPts val="0"/>
                        </a:spcBef>
                        <a:spcAft>
                          <a:spcPts val="0"/>
                        </a:spcAft>
                      </a:pPr>
                      <a:r>
                        <a:rPr lang="en-GB" sz="1800" dirty="0">
                          <a:effectLst/>
                          <a:latin typeface="+mn-lt"/>
                          <a:ea typeface="Times New Roman"/>
                        </a:rPr>
                        <a:t>3,914</a:t>
                      </a:r>
                      <a:endParaRPr lang="en-US" sz="1800" dirty="0">
                        <a:effectLst/>
                        <a:latin typeface="+mn-lt"/>
                        <a:ea typeface="Times New Roman"/>
                      </a:endParaRPr>
                    </a:p>
                  </a:txBody>
                  <a:tcPr marL="68580" marR="68580" marT="0" marB="0"/>
                </a:tc>
                <a:tc>
                  <a:txBody>
                    <a:bodyPr/>
                    <a:lstStyle/>
                    <a:p>
                      <a:pPr marL="0" marR="0" algn="r">
                        <a:spcBef>
                          <a:spcPts val="0"/>
                        </a:spcBef>
                        <a:spcAft>
                          <a:spcPts val="0"/>
                        </a:spcAft>
                      </a:pPr>
                      <a:r>
                        <a:rPr lang="en-GB" sz="1800" dirty="0">
                          <a:effectLst/>
                          <a:latin typeface="+mn-lt"/>
                          <a:ea typeface="Times New Roman"/>
                        </a:rPr>
                        <a:t>33,233</a:t>
                      </a:r>
                      <a:endParaRPr lang="en-US" sz="1800" dirty="0">
                        <a:effectLst/>
                        <a:latin typeface="+mn-lt"/>
                        <a:ea typeface="Times New Roman"/>
                      </a:endParaRPr>
                    </a:p>
                  </a:txBody>
                  <a:tcPr marL="68580" marR="68580" marT="0" marB="0"/>
                </a:tc>
                <a:tc>
                  <a:txBody>
                    <a:bodyPr/>
                    <a:lstStyle/>
                    <a:p>
                      <a:pPr marL="0" marR="0" algn="r">
                        <a:spcBef>
                          <a:spcPts val="0"/>
                        </a:spcBef>
                        <a:spcAft>
                          <a:spcPts val="0"/>
                        </a:spcAft>
                      </a:pPr>
                      <a:r>
                        <a:rPr lang="en-US" sz="1800" dirty="0">
                          <a:effectLst/>
                          <a:latin typeface="+mn-lt"/>
                          <a:ea typeface="Times New Roman"/>
                        </a:rPr>
                        <a:t>11,873</a:t>
                      </a:r>
                    </a:p>
                  </a:txBody>
                  <a:tcPr marL="68580" marR="68580" marT="0" marB="0"/>
                </a:tc>
                <a:tc>
                  <a:txBody>
                    <a:bodyPr/>
                    <a:lstStyle/>
                    <a:p>
                      <a:pPr marL="0" marR="0" algn="r">
                        <a:spcBef>
                          <a:spcPts val="0"/>
                        </a:spcBef>
                        <a:spcAft>
                          <a:spcPts val="0"/>
                        </a:spcAft>
                      </a:pPr>
                      <a:r>
                        <a:rPr lang="en-US" sz="1800" kern="1200" dirty="0">
                          <a:solidFill>
                            <a:schemeClr val="dk1"/>
                          </a:solidFill>
                          <a:effectLst/>
                          <a:latin typeface="+mn-lt"/>
                          <a:ea typeface="+mn-ea"/>
                          <a:cs typeface="+mn-cs"/>
                        </a:rPr>
                        <a:t>2,472</a:t>
                      </a:r>
                      <a:endParaRPr lang="en-US" sz="1800" dirty="0">
                        <a:effectLst/>
                        <a:latin typeface="+mn-lt"/>
                        <a:ea typeface="Times New Roman"/>
                      </a:endParaRPr>
                    </a:p>
                  </a:txBody>
                  <a:tcPr marL="68580" marR="68580" marT="0" marB="0"/>
                </a:tc>
                <a:tc>
                  <a:txBody>
                    <a:bodyPr/>
                    <a:lstStyle/>
                    <a:p>
                      <a:pPr marL="0" marR="0" algn="r">
                        <a:spcBef>
                          <a:spcPts val="0"/>
                        </a:spcBef>
                        <a:spcAft>
                          <a:spcPts val="0"/>
                        </a:spcAft>
                      </a:pPr>
                      <a:r>
                        <a:rPr lang="en-US" sz="1800" kern="1200" dirty="0">
                          <a:solidFill>
                            <a:schemeClr val="dk1"/>
                          </a:solidFill>
                          <a:effectLst/>
                          <a:latin typeface="+mn-lt"/>
                          <a:ea typeface="+mn-ea"/>
                          <a:cs typeface="+mn-cs"/>
                        </a:rPr>
                        <a:t>22,464</a:t>
                      </a:r>
                      <a:endParaRPr lang="en-US" sz="1800" dirty="0">
                        <a:effectLst/>
                        <a:latin typeface="+mn-lt"/>
                        <a:ea typeface="Times New Roman"/>
                      </a:endParaRPr>
                    </a:p>
                  </a:txBody>
                  <a:tcPr marL="68580" marR="68580" marT="0" marB="0"/>
                </a:tc>
                <a:tc>
                  <a:txBody>
                    <a:bodyPr/>
                    <a:lstStyle/>
                    <a:p>
                      <a:pPr marL="0" marR="0" algn="r">
                        <a:spcBef>
                          <a:spcPts val="0"/>
                        </a:spcBef>
                        <a:spcAft>
                          <a:spcPts val="0"/>
                        </a:spcAft>
                      </a:pPr>
                      <a:r>
                        <a:rPr lang="en-US" sz="1800" kern="1200" dirty="0">
                          <a:solidFill>
                            <a:schemeClr val="dk1"/>
                          </a:solidFill>
                          <a:effectLst/>
                          <a:latin typeface="+mn-lt"/>
                          <a:ea typeface="+mn-ea"/>
                          <a:cs typeface="+mn-cs"/>
                        </a:rPr>
                        <a:t>16,851</a:t>
                      </a:r>
                    </a:p>
                  </a:txBody>
                  <a:tcPr marL="68580" marR="68580" marT="0" marB="0"/>
                </a:tc>
                <a:tc>
                  <a:txBody>
                    <a:bodyPr/>
                    <a:lstStyle/>
                    <a:p>
                      <a:pPr marL="0" marR="0" algn="r">
                        <a:spcBef>
                          <a:spcPts val="0"/>
                        </a:spcBef>
                        <a:spcAft>
                          <a:spcPts val="0"/>
                        </a:spcAft>
                      </a:pPr>
                      <a:r>
                        <a:rPr lang="en-GB" sz="1800" kern="1200" dirty="0">
                          <a:solidFill>
                            <a:schemeClr val="dk1"/>
                          </a:solidFill>
                          <a:effectLst/>
                          <a:latin typeface="+mn-lt"/>
                          <a:ea typeface="Times New Roman"/>
                          <a:cs typeface="+mn-cs"/>
                        </a:rPr>
                        <a:t>90,807</a:t>
                      </a:r>
                      <a:endParaRPr lang="en-US" sz="1800" kern="1200" dirty="0">
                        <a:solidFill>
                          <a:schemeClr val="dk1"/>
                        </a:solidFill>
                        <a:effectLst/>
                        <a:latin typeface="+mn-lt"/>
                        <a:ea typeface="Times New Roman"/>
                        <a:cs typeface="+mn-cs"/>
                      </a:endParaRPr>
                    </a:p>
                  </a:txBody>
                  <a:tcPr marL="68580" marR="68580" marT="0" marB="0"/>
                </a:tc>
                <a:extLst>
                  <a:ext uri="{0D108BD9-81ED-4DB2-BD59-A6C34878D82A}">
                    <a16:rowId xmlns:a16="http://schemas.microsoft.com/office/drawing/2014/main" val="10003"/>
                  </a:ext>
                </a:extLst>
              </a:tr>
            </a:tbl>
          </a:graphicData>
        </a:graphic>
      </p:graphicFrame>
      <p:sp>
        <p:nvSpPr>
          <p:cNvPr id="5" name="TextBox 4"/>
          <p:cNvSpPr txBox="1"/>
          <p:nvPr/>
        </p:nvSpPr>
        <p:spPr>
          <a:xfrm>
            <a:off x="914400" y="3246120"/>
            <a:ext cx="7391400" cy="369332"/>
          </a:xfrm>
          <a:prstGeom prst="rect">
            <a:avLst/>
          </a:prstGeom>
          <a:noFill/>
        </p:spPr>
        <p:txBody>
          <a:bodyPr wrap="square" rtlCol="0">
            <a:spAutoFit/>
          </a:bodyPr>
          <a:lstStyle/>
          <a:p>
            <a:r>
              <a:rPr lang="en-US" dirty="0">
                <a:solidFill>
                  <a:srgbClr val="080808"/>
                </a:solidFill>
              </a:rPr>
              <a:t>Numbers of records with unresolved farm status are highlighted</a:t>
            </a:r>
          </a:p>
        </p:txBody>
      </p:sp>
      <p:sp>
        <p:nvSpPr>
          <p:cNvPr id="6" name="Content Placeholder 2"/>
          <p:cNvSpPr txBox="1">
            <a:spLocks/>
          </p:cNvSpPr>
          <p:nvPr/>
        </p:nvSpPr>
        <p:spPr>
          <a:xfrm>
            <a:off x="304800" y="3705612"/>
            <a:ext cx="8610600" cy="2344844"/>
          </a:xfrm>
          <a:prstGeom prst="rect">
            <a:avLst/>
          </a:prstGeom>
        </p:spPr>
        <p:txBody>
          <a:bodyPr vert="horz" lIns="91440" tIns="45720" rIns="91440" bIns="45720" rtlCol="0">
            <a:normAutofit fontScale="85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solidFill>
                  <a:srgbClr val="080808"/>
                </a:solidFill>
              </a:rPr>
              <a:t>An analysis tool was developed for Regional Field Offices (RFOs) to review  records with unresolved farm status in an effort to resolve conflicts</a:t>
            </a:r>
          </a:p>
          <a:p>
            <a:pPr marL="0" indent="0">
              <a:buNone/>
            </a:pPr>
            <a:endParaRPr lang="en-US" sz="1400" dirty="0">
              <a:solidFill>
                <a:srgbClr val="080808"/>
              </a:solidFill>
            </a:endParaRPr>
          </a:p>
          <a:p>
            <a:r>
              <a:rPr lang="en-US" sz="2800" dirty="0">
                <a:solidFill>
                  <a:srgbClr val="080808"/>
                </a:solidFill>
              </a:rPr>
              <a:t>Not Reviewed:</a:t>
            </a:r>
          </a:p>
          <a:p>
            <a:pPr lvl="1"/>
            <a:r>
              <a:rPr lang="en-US" sz="2400" dirty="0">
                <a:solidFill>
                  <a:srgbClr val="080808"/>
                </a:solidFill>
              </a:rPr>
              <a:t>CML non-respondents</a:t>
            </a:r>
          </a:p>
          <a:p>
            <a:pPr lvl="1"/>
            <a:r>
              <a:rPr lang="en-US" sz="2400" dirty="0">
                <a:solidFill>
                  <a:srgbClr val="080808"/>
                </a:solidFill>
              </a:rPr>
              <a:t>NML non-respondents</a:t>
            </a:r>
            <a:endParaRPr lang="en-US" sz="2400" dirty="0"/>
          </a:p>
        </p:txBody>
      </p:sp>
      <p:sp>
        <p:nvSpPr>
          <p:cNvPr id="8" name="Slide Number Placeholder 2"/>
          <p:cNvSpPr>
            <a:spLocks noGrp="1"/>
          </p:cNvSpPr>
          <p:nvPr>
            <p:ph type="sldNum" sz="quarter" idx="12"/>
          </p:nvPr>
        </p:nvSpPr>
        <p:spPr>
          <a:xfrm>
            <a:off x="7010400" y="6492875"/>
            <a:ext cx="2133600" cy="365125"/>
          </a:xfrm>
        </p:spPr>
        <p:txBody>
          <a:bodyPr/>
          <a:lstStyle/>
          <a:p>
            <a:pPr>
              <a:defRPr/>
            </a:pPr>
            <a:r>
              <a:rPr lang="en-US" dirty="0"/>
              <a:t>10</a:t>
            </a:r>
          </a:p>
        </p:txBody>
      </p:sp>
      <p:pic>
        <p:nvPicPr>
          <p:cNvPr id="10" name="Audio 9">
            <a:hlinkClick r:id="" action="ppaction://media"/>
            <a:extLst>
              <a:ext uri="{FF2B5EF4-FFF2-40B4-BE49-F238E27FC236}">
                <a16:creationId xmlns:a16="http://schemas.microsoft.com/office/drawing/2014/main" id="{178BF46B-2265-4D5B-9264-84CF12FF1F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762658381"/>
      </p:ext>
    </p:extLst>
  </p:cSld>
  <p:clrMapOvr>
    <a:masterClrMapping/>
  </p:clrMapOvr>
  <mc:AlternateContent xmlns:mc="http://schemas.openxmlformats.org/markup-compatibility/2006">
    <mc:Choice xmlns:p14="http://schemas.microsoft.com/office/powerpoint/2010/main" Requires="p14">
      <p:transition spd="slow" p14:dur="2000" advTm="31269"/>
    </mc:Choice>
    <mc:Fallback>
      <p:transition spd="slow" advTm="312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6.9|3.1|35.6|8.4|17|15.7|6"/>
</p:tagLst>
</file>

<file path=ppt/tags/tag2.xml><?xml version="1.0" encoding="utf-8"?>
<p:tagLst xmlns:a="http://schemas.openxmlformats.org/drawingml/2006/main" xmlns:r="http://schemas.openxmlformats.org/officeDocument/2006/relationships" xmlns:p="http://schemas.openxmlformats.org/presentationml/2006/main">
  <p:tag name="TIMING" val="|4.9|10.3|21.3"/>
</p:tagLst>
</file>

<file path=ppt/tags/tag3.xml><?xml version="1.0" encoding="utf-8"?>
<p:tagLst xmlns:a="http://schemas.openxmlformats.org/drawingml/2006/main" xmlns:r="http://schemas.openxmlformats.org/officeDocument/2006/relationships" xmlns:p="http://schemas.openxmlformats.org/presentationml/2006/main">
  <p:tag name="TIMING" val="|5.5|16.6"/>
</p:tagLst>
</file>

<file path=ppt/tags/tag4.xml><?xml version="1.0" encoding="utf-8"?>
<p:tagLst xmlns:a="http://schemas.openxmlformats.org/drawingml/2006/main" xmlns:r="http://schemas.openxmlformats.org/officeDocument/2006/relationships" xmlns:p="http://schemas.openxmlformats.org/presentationml/2006/main">
  <p:tag name="TIMING" val="|14.3|10.2"/>
</p:tagLst>
</file>

<file path=ppt/tags/tag5.xml><?xml version="1.0" encoding="utf-8"?>
<p:tagLst xmlns:a="http://schemas.openxmlformats.org/drawingml/2006/main" xmlns:r="http://schemas.openxmlformats.org/officeDocument/2006/relationships" xmlns:p="http://schemas.openxmlformats.org/presentationml/2006/main">
  <p:tag name="TIMING" val="|8|7.8"/>
</p:tagLst>
</file>

<file path=ppt/tags/tag6.xml><?xml version="1.0" encoding="utf-8"?>
<p:tagLst xmlns:a="http://schemas.openxmlformats.org/drawingml/2006/main" xmlns:r="http://schemas.openxmlformats.org/officeDocument/2006/relationships" xmlns:p="http://schemas.openxmlformats.org/presentationml/2006/main">
  <p:tag name="TIMING" val="|12.8|6.6|5.8"/>
</p:tagLst>
</file>

<file path=ppt/theme/theme1.xml><?xml version="1.0" encoding="utf-8"?>
<a:theme xmlns:a="http://schemas.openxmlformats.org/drawingml/2006/main" name="Office Theme">
  <a:themeElements>
    <a:clrScheme name="Custom 1">
      <a:dk1>
        <a:srgbClr val="002060"/>
      </a:dk1>
      <a:lt1>
        <a:sysClr val="window" lastClr="FFFFFF"/>
      </a:lt1>
      <a:dk2>
        <a:srgbClr val="0000BF"/>
      </a:dk2>
      <a:lt2>
        <a:srgbClr val="00B050"/>
      </a:lt2>
      <a:accent1>
        <a:srgbClr val="49C355"/>
      </a:accent1>
      <a:accent2>
        <a:srgbClr val="CBCBFF"/>
      </a:accent2>
      <a:accent3>
        <a:srgbClr val="D7E3BC"/>
      </a:accent3>
      <a:accent4>
        <a:srgbClr val="9999FF"/>
      </a:accent4>
      <a:accent5>
        <a:srgbClr val="C3D69B"/>
      </a:accent5>
      <a:accent6>
        <a:srgbClr val="6565FF"/>
      </a:accent6>
      <a:hlink>
        <a:srgbClr val="3F0040"/>
      </a:hlink>
      <a:folHlink>
        <a:srgbClr val="FF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chemeClr val="bg2">
              <a:lumMod val="60000"/>
              <a:lumOff val="40000"/>
            </a:schemeClr>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1">
    <a:dk1>
      <a:srgbClr val="002060"/>
    </a:dk1>
    <a:lt1>
      <a:sysClr val="window" lastClr="FFFFFF"/>
    </a:lt1>
    <a:dk2>
      <a:srgbClr val="0000BF"/>
    </a:dk2>
    <a:lt2>
      <a:srgbClr val="00B050"/>
    </a:lt2>
    <a:accent1>
      <a:srgbClr val="49C355"/>
    </a:accent1>
    <a:accent2>
      <a:srgbClr val="CBCBFF"/>
    </a:accent2>
    <a:accent3>
      <a:srgbClr val="D7E3BC"/>
    </a:accent3>
    <a:accent4>
      <a:srgbClr val="9999FF"/>
    </a:accent4>
    <a:accent5>
      <a:srgbClr val="C3D69B"/>
    </a:accent5>
    <a:accent6>
      <a:srgbClr val="6565FF"/>
    </a:accent6>
    <a:hlink>
      <a:srgbClr val="3F0040"/>
    </a:hlink>
    <a:folHlink>
      <a:srgbClr val="FF0000"/>
    </a:folHlink>
  </a:clrScheme>
</a:themeOverride>
</file>

<file path=docProps/app.xml><?xml version="1.0" encoding="utf-8"?>
<Properties xmlns="http://schemas.openxmlformats.org/officeDocument/2006/extended-properties" xmlns:vt="http://schemas.openxmlformats.org/officeDocument/2006/docPropsVTypes">
  <Template/>
  <TotalTime>29809</TotalTime>
  <Words>1679</Words>
  <Application>Microsoft Office PowerPoint</Application>
  <PresentationFormat>On-screen Show (4:3)</PresentationFormat>
  <Paragraphs>283</Paragraphs>
  <Slides>21</Slides>
  <Notes>21</Notes>
  <HiddenSlides>0</HiddenSlides>
  <MMClips>21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Times New Roman</vt:lpstr>
      <vt:lpstr>Wingdings</vt:lpstr>
      <vt:lpstr>Office Theme</vt:lpstr>
      <vt:lpstr>Understanding the Characteristics of Unresolved Matched Records in Capture-Recapture Methodology</vt:lpstr>
      <vt:lpstr>NASS -- U.S. Census of Agriculture</vt:lpstr>
      <vt:lpstr>NASS --  U.S. Census of Agriculture</vt:lpstr>
      <vt:lpstr>Background </vt:lpstr>
      <vt:lpstr>Capture-Recapture Methodology</vt:lpstr>
      <vt:lpstr>PowerPoint Presentation</vt:lpstr>
      <vt:lpstr>PowerPoint Presentation</vt:lpstr>
      <vt:lpstr>Matching JAS and Census</vt:lpstr>
      <vt:lpstr>2017 Census and JAS Records with Unresolved Farm Status</vt:lpstr>
      <vt:lpstr>Resolving Farm Status</vt:lpstr>
      <vt:lpstr>Resolving Farm Status</vt:lpstr>
      <vt:lpstr>Resolving Farm Status</vt:lpstr>
      <vt:lpstr>Distribution of Unresolved Farms by Type</vt:lpstr>
      <vt:lpstr>Distribution of Unresolved Farms by Land Area</vt:lpstr>
      <vt:lpstr>Distribution of Unresolved Farms by Total Value of Production </vt:lpstr>
      <vt:lpstr>2012 and 2017 Census of Agriculture Demographic Sections</vt:lpstr>
      <vt:lpstr>PowerPoint Presentation</vt:lpstr>
      <vt:lpstr>Unresolved Farms with at Least One Principal Producer in the Age Group</vt:lpstr>
      <vt:lpstr>Conclusions</vt:lpstr>
      <vt:lpstr>Conclusions</vt:lpstr>
      <vt:lpstr>PowerPoint Presentation</vt:lpstr>
    </vt:vector>
  </TitlesOfParts>
  <Company>USDA - NASS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McdaJo</dc:creator>
  <cp:lastModifiedBy>Abreu, Denise - REE-NASS, Washington, DC</cp:lastModifiedBy>
  <cp:revision>1697</cp:revision>
  <cp:lastPrinted>2019-07-11T12:58:12Z</cp:lastPrinted>
  <dcterms:created xsi:type="dcterms:W3CDTF">2012-11-29T15:31:41Z</dcterms:created>
  <dcterms:modified xsi:type="dcterms:W3CDTF">2021-11-02T01:00:06Z</dcterms:modified>
</cp:coreProperties>
</file>